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7" r:id="rId3"/>
    <p:sldId id="280" r:id="rId4"/>
    <p:sldId id="282" r:id="rId5"/>
    <p:sldId id="278" r:id="rId6"/>
    <p:sldId id="271" r:id="rId7"/>
    <p:sldId id="272" r:id="rId8"/>
    <p:sldId id="283" r:id="rId9"/>
    <p:sldId id="258" r:id="rId10"/>
    <p:sldId id="259" r:id="rId11"/>
    <p:sldId id="264" r:id="rId12"/>
    <p:sldId id="260" r:id="rId13"/>
    <p:sldId id="261" r:id="rId14"/>
    <p:sldId id="266" r:id="rId15"/>
    <p:sldId id="267" r:id="rId16"/>
    <p:sldId id="269" r:id="rId17"/>
    <p:sldId id="263" r:id="rId18"/>
    <p:sldId id="270" r:id="rId19"/>
    <p:sldId id="262" r:id="rId20"/>
    <p:sldId id="284"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F7AC3-C3DC-454A-95C5-E2BFB6D324EB}" v="1" dt="2021-09-02T18:52:59.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567" autoAdjust="0"/>
  </p:normalViewPr>
  <p:slideViewPr>
    <p:cSldViewPr snapToGrid="0">
      <p:cViewPr varScale="1">
        <p:scale>
          <a:sx n="79" d="100"/>
          <a:sy n="79" d="100"/>
        </p:scale>
        <p:origin x="12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1E540-0919-4500-AF7D-A1F7B7D0F924}" type="doc">
      <dgm:prSet loTypeId="urn:microsoft.com/office/officeart/2005/8/layout/hierarchy3" loCatId="relationship" qsTypeId="urn:microsoft.com/office/officeart/2005/8/quickstyle/simple1" qsCatId="simple" csTypeId="urn:microsoft.com/office/officeart/2005/8/colors/colorful4" csCatId="colorful" phldr="1"/>
      <dgm:spPr/>
      <dgm:t>
        <a:bodyPr/>
        <a:lstStyle/>
        <a:p>
          <a:endParaRPr lang="en-US"/>
        </a:p>
      </dgm:t>
    </dgm:pt>
    <dgm:pt modelId="{DDEF02A6-8BAE-4CA5-99B9-C28E50367C8B}">
      <dgm:prSet phldrT="[Text]"/>
      <dgm:spPr>
        <a:solidFill>
          <a:srgbClr val="002060"/>
        </a:solidFill>
      </dgm:spPr>
      <dgm:t>
        <a:bodyPr/>
        <a:lstStyle/>
        <a:p>
          <a:r>
            <a:rPr lang="en-US" b="1" dirty="0"/>
            <a:t>Physician perspectives can potentially:</a:t>
          </a:r>
        </a:p>
      </dgm:t>
    </dgm:pt>
    <dgm:pt modelId="{181CCD6A-E378-4134-913E-D96F1245D596}" type="parTrans" cxnId="{EC651DA3-4676-4EC5-BACC-9BF1FD83D035}">
      <dgm:prSet/>
      <dgm:spPr/>
      <dgm:t>
        <a:bodyPr/>
        <a:lstStyle/>
        <a:p>
          <a:endParaRPr lang="en-US"/>
        </a:p>
      </dgm:t>
    </dgm:pt>
    <dgm:pt modelId="{ECBBA327-AAB2-4E99-AB32-92E873D752E9}" type="sibTrans" cxnId="{EC651DA3-4676-4EC5-BACC-9BF1FD83D035}">
      <dgm:prSet/>
      <dgm:spPr/>
      <dgm:t>
        <a:bodyPr/>
        <a:lstStyle/>
        <a:p>
          <a:endParaRPr lang="en-US"/>
        </a:p>
      </dgm:t>
    </dgm:pt>
    <dgm:pt modelId="{F417243D-20AA-4788-9168-ABCE06ADB256}">
      <dgm:prSet phldrT="[Text]"/>
      <dgm:spPr>
        <a:ln>
          <a:solidFill>
            <a:srgbClr val="7030A0"/>
          </a:solidFill>
        </a:ln>
      </dgm:spPr>
      <dgm:t>
        <a:bodyPr/>
        <a:lstStyle/>
        <a:p>
          <a:r>
            <a:rPr lang="en-US" dirty="0"/>
            <a:t>Improve health outcomes</a:t>
          </a:r>
        </a:p>
      </dgm:t>
    </dgm:pt>
    <dgm:pt modelId="{13C0A103-D1C7-40F1-A352-3D51F12B4F20}" type="parTrans" cxnId="{270F422A-A314-41CE-A304-FB5D8DF6BB6D}">
      <dgm:prSet/>
      <dgm:spPr/>
      <dgm:t>
        <a:bodyPr/>
        <a:lstStyle/>
        <a:p>
          <a:endParaRPr lang="en-US"/>
        </a:p>
      </dgm:t>
    </dgm:pt>
    <dgm:pt modelId="{65DE31C0-71EC-4168-A1EE-7B657ADDD144}" type="sibTrans" cxnId="{270F422A-A314-41CE-A304-FB5D8DF6BB6D}">
      <dgm:prSet/>
      <dgm:spPr/>
      <dgm:t>
        <a:bodyPr/>
        <a:lstStyle/>
        <a:p>
          <a:endParaRPr lang="en-US"/>
        </a:p>
      </dgm:t>
    </dgm:pt>
    <dgm:pt modelId="{9F6749BE-A7F9-47A9-BFF8-53C00C4E177E}">
      <dgm:prSet phldrT="[Text]"/>
      <dgm:spPr/>
      <dgm:t>
        <a:bodyPr/>
        <a:lstStyle/>
        <a:p>
          <a:r>
            <a:rPr lang="en-US" dirty="0"/>
            <a:t>Inform health policies</a:t>
          </a:r>
        </a:p>
      </dgm:t>
    </dgm:pt>
    <dgm:pt modelId="{7E5BA4DF-26F8-4FA5-BD8D-CA786AC9CAB4}" type="parTrans" cxnId="{B9D8C762-B7E8-4411-AE22-11E41D49309B}">
      <dgm:prSet/>
      <dgm:spPr/>
      <dgm:t>
        <a:bodyPr/>
        <a:lstStyle/>
        <a:p>
          <a:endParaRPr lang="en-US"/>
        </a:p>
      </dgm:t>
    </dgm:pt>
    <dgm:pt modelId="{F2504A7B-4B09-4399-ADAF-10899F6517C4}" type="sibTrans" cxnId="{B9D8C762-B7E8-4411-AE22-11E41D49309B}">
      <dgm:prSet/>
      <dgm:spPr/>
      <dgm:t>
        <a:bodyPr/>
        <a:lstStyle/>
        <a:p>
          <a:endParaRPr lang="en-US"/>
        </a:p>
      </dgm:t>
    </dgm:pt>
    <dgm:pt modelId="{48ABA011-DF16-4699-A745-6C7FAD29E004}">
      <dgm:prSet phldrT="[Text]"/>
      <dgm:spPr>
        <a:ln>
          <a:solidFill>
            <a:srgbClr val="FFC000"/>
          </a:solidFill>
        </a:ln>
      </dgm:spPr>
      <dgm:t>
        <a:bodyPr/>
        <a:lstStyle/>
        <a:p>
          <a:r>
            <a:rPr lang="en-US" dirty="0"/>
            <a:t>Affect health systems’ safety culture</a:t>
          </a:r>
        </a:p>
      </dgm:t>
    </dgm:pt>
    <dgm:pt modelId="{7F24E954-1F40-4B51-B8D0-86065A248037}" type="parTrans" cxnId="{5785065E-E4E5-4299-9994-7C0B1470696A}">
      <dgm:prSet/>
      <dgm:spPr/>
      <dgm:t>
        <a:bodyPr/>
        <a:lstStyle/>
        <a:p>
          <a:endParaRPr lang="en-US"/>
        </a:p>
      </dgm:t>
    </dgm:pt>
    <dgm:pt modelId="{916CF127-A8D1-4375-99C6-303CD3C8F970}" type="sibTrans" cxnId="{5785065E-E4E5-4299-9994-7C0B1470696A}">
      <dgm:prSet/>
      <dgm:spPr/>
      <dgm:t>
        <a:bodyPr/>
        <a:lstStyle/>
        <a:p>
          <a:endParaRPr lang="en-US"/>
        </a:p>
      </dgm:t>
    </dgm:pt>
    <dgm:pt modelId="{612F9775-479B-4117-BA46-1F73F4621AC9}" type="pres">
      <dgm:prSet presAssocID="{3F21E540-0919-4500-AF7D-A1F7B7D0F924}" presName="diagram" presStyleCnt="0">
        <dgm:presLayoutVars>
          <dgm:chPref val="1"/>
          <dgm:dir/>
          <dgm:animOne val="branch"/>
          <dgm:animLvl val="lvl"/>
          <dgm:resizeHandles/>
        </dgm:presLayoutVars>
      </dgm:prSet>
      <dgm:spPr/>
    </dgm:pt>
    <dgm:pt modelId="{E61EE09A-C486-41B1-9C95-F85F98AD1073}" type="pres">
      <dgm:prSet presAssocID="{DDEF02A6-8BAE-4CA5-99B9-C28E50367C8B}" presName="root" presStyleCnt="0"/>
      <dgm:spPr/>
    </dgm:pt>
    <dgm:pt modelId="{7B7C54BC-84C1-49B3-BA0C-FD755E263C0E}" type="pres">
      <dgm:prSet presAssocID="{DDEF02A6-8BAE-4CA5-99B9-C28E50367C8B}" presName="rootComposite" presStyleCnt="0"/>
      <dgm:spPr/>
    </dgm:pt>
    <dgm:pt modelId="{95EA5680-4B50-48F0-8631-2836DDFEBE36}" type="pres">
      <dgm:prSet presAssocID="{DDEF02A6-8BAE-4CA5-99B9-C28E50367C8B}" presName="rootText" presStyleLbl="node1" presStyleIdx="0" presStyleCnt="1" custLinFactX="100000" custLinFactY="-59793" custLinFactNeighborX="160912" custLinFactNeighborY="-100000"/>
      <dgm:spPr/>
    </dgm:pt>
    <dgm:pt modelId="{9F60B411-127C-4C8D-A005-2C203BFF1E82}" type="pres">
      <dgm:prSet presAssocID="{DDEF02A6-8BAE-4CA5-99B9-C28E50367C8B}" presName="rootConnector" presStyleLbl="node1" presStyleIdx="0" presStyleCnt="1"/>
      <dgm:spPr/>
    </dgm:pt>
    <dgm:pt modelId="{A5E251E8-E85E-4590-87D3-2318B832CE46}" type="pres">
      <dgm:prSet presAssocID="{DDEF02A6-8BAE-4CA5-99B9-C28E50367C8B}" presName="childShape" presStyleCnt="0"/>
      <dgm:spPr/>
    </dgm:pt>
    <dgm:pt modelId="{1F1EF654-89B7-4111-9293-3A31BB1DC54E}" type="pres">
      <dgm:prSet presAssocID="{13C0A103-D1C7-40F1-A352-3D51F12B4F20}" presName="Name13" presStyleLbl="parChTrans1D2" presStyleIdx="0" presStyleCnt="3"/>
      <dgm:spPr/>
    </dgm:pt>
    <dgm:pt modelId="{7FB0FA10-1396-4913-89C1-9274BA08FDE5}" type="pres">
      <dgm:prSet presAssocID="{F417243D-20AA-4788-9168-ABCE06ADB256}" presName="childText" presStyleLbl="bgAcc1" presStyleIdx="0" presStyleCnt="3" custLinFactX="100000" custLinFactNeighborX="196546" custLinFactNeighborY="-18839">
        <dgm:presLayoutVars>
          <dgm:bulletEnabled val="1"/>
        </dgm:presLayoutVars>
      </dgm:prSet>
      <dgm:spPr/>
    </dgm:pt>
    <dgm:pt modelId="{753E1493-04EA-4D92-B7DA-CEADBBDF253C}" type="pres">
      <dgm:prSet presAssocID="{7E5BA4DF-26F8-4FA5-BD8D-CA786AC9CAB4}" presName="Name13" presStyleLbl="parChTrans1D2" presStyleIdx="1" presStyleCnt="3"/>
      <dgm:spPr/>
    </dgm:pt>
    <dgm:pt modelId="{AD30448D-3022-4BEB-B68F-D582239080C4}" type="pres">
      <dgm:prSet presAssocID="{9F6749BE-A7F9-47A9-BFF8-53C00C4E177E}" presName="childText" presStyleLbl="bgAcc1" presStyleIdx="1" presStyleCnt="3" custLinFactNeighborX="13781" custLinFactNeighborY="-4942">
        <dgm:presLayoutVars>
          <dgm:bulletEnabled val="1"/>
        </dgm:presLayoutVars>
      </dgm:prSet>
      <dgm:spPr/>
    </dgm:pt>
    <dgm:pt modelId="{644A9F93-7440-4963-8A78-C8EB5E8FE193}" type="pres">
      <dgm:prSet presAssocID="{7F24E954-1F40-4B51-B8D0-86065A248037}" presName="Name13" presStyleLbl="parChTrans1D2" presStyleIdx="2" presStyleCnt="3"/>
      <dgm:spPr/>
    </dgm:pt>
    <dgm:pt modelId="{E4D2C07C-354C-44F4-88F1-060CC8E45A75}" type="pres">
      <dgm:prSet presAssocID="{48ABA011-DF16-4699-A745-6C7FAD29E004}" presName="childText" presStyleLbl="bgAcc1" presStyleIdx="2" presStyleCnt="3" custLinFactX="100000" custLinFactNeighborX="196546" custLinFactNeighborY="709">
        <dgm:presLayoutVars>
          <dgm:bulletEnabled val="1"/>
        </dgm:presLayoutVars>
      </dgm:prSet>
      <dgm:spPr/>
    </dgm:pt>
  </dgm:ptLst>
  <dgm:cxnLst>
    <dgm:cxn modelId="{270F422A-A314-41CE-A304-FB5D8DF6BB6D}" srcId="{DDEF02A6-8BAE-4CA5-99B9-C28E50367C8B}" destId="{F417243D-20AA-4788-9168-ABCE06ADB256}" srcOrd="0" destOrd="0" parTransId="{13C0A103-D1C7-40F1-A352-3D51F12B4F20}" sibTransId="{65DE31C0-71EC-4168-A1EE-7B657ADDD144}"/>
    <dgm:cxn modelId="{5785065E-E4E5-4299-9994-7C0B1470696A}" srcId="{DDEF02A6-8BAE-4CA5-99B9-C28E50367C8B}" destId="{48ABA011-DF16-4699-A745-6C7FAD29E004}" srcOrd="2" destOrd="0" parTransId="{7F24E954-1F40-4B51-B8D0-86065A248037}" sibTransId="{916CF127-A8D1-4375-99C6-303CD3C8F970}"/>
    <dgm:cxn modelId="{0F8A9B61-B7C9-4C78-BBF4-FED1A162583F}" type="presOf" srcId="{DDEF02A6-8BAE-4CA5-99B9-C28E50367C8B}" destId="{9F60B411-127C-4C8D-A005-2C203BFF1E82}" srcOrd="1" destOrd="0" presId="urn:microsoft.com/office/officeart/2005/8/layout/hierarchy3"/>
    <dgm:cxn modelId="{B9D8C762-B7E8-4411-AE22-11E41D49309B}" srcId="{DDEF02A6-8BAE-4CA5-99B9-C28E50367C8B}" destId="{9F6749BE-A7F9-47A9-BFF8-53C00C4E177E}" srcOrd="1" destOrd="0" parTransId="{7E5BA4DF-26F8-4FA5-BD8D-CA786AC9CAB4}" sibTransId="{F2504A7B-4B09-4399-ADAF-10899F6517C4}"/>
    <dgm:cxn modelId="{BE0C9A4E-8F39-4EDE-A775-ABC7BA60E8FA}" type="presOf" srcId="{F417243D-20AA-4788-9168-ABCE06ADB256}" destId="{7FB0FA10-1396-4913-89C1-9274BA08FDE5}" srcOrd="0" destOrd="0" presId="urn:microsoft.com/office/officeart/2005/8/layout/hierarchy3"/>
    <dgm:cxn modelId="{3557034F-42B9-42C8-A5AC-41A58CA38630}" type="presOf" srcId="{7F24E954-1F40-4B51-B8D0-86065A248037}" destId="{644A9F93-7440-4963-8A78-C8EB5E8FE193}" srcOrd="0" destOrd="0" presId="urn:microsoft.com/office/officeart/2005/8/layout/hierarchy3"/>
    <dgm:cxn modelId="{F7F30A53-EE11-42A4-91A4-7CFBC344B341}" type="presOf" srcId="{13C0A103-D1C7-40F1-A352-3D51F12B4F20}" destId="{1F1EF654-89B7-4111-9293-3A31BB1DC54E}" srcOrd="0" destOrd="0" presId="urn:microsoft.com/office/officeart/2005/8/layout/hierarchy3"/>
    <dgm:cxn modelId="{9EA8198E-ED33-4C2B-9644-37A9169B05AB}" type="presOf" srcId="{7E5BA4DF-26F8-4FA5-BD8D-CA786AC9CAB4}" destId="{753E1493-04EA-4D92-B7DA-CEADBBDF253C}" srcOrd="0" destOrd="0" presId="urn:microsoft.com/office/officeart/2005/8/layout/hierarchy3"/>
    <dgm:cxn modelId="{EC651DA3-4676-4EC5-BACC-9BF1FD83D035}" srcId="{3F21E540-0919-4500-AF7D-A1F7B7D0F924}" destId="{DDEF02A6-8BAE-4CA5-99B9-C28E50367C8B}" srcOrd="0" destOrd="0" parTransId="{181CCD6A-E378-4134-913E-D96F1245D596}" sibTransId="{ECBBA327-AAB2-4E99-AB32-92E873D752E9}"/>
    <dgm:cxn modelId="{CA0AB9BA-C3E7-47B9-A7F1-126D2D39EB7D}" type="presOf" srcId="{DDEF02A6-8BAE-4CA5-99B9-C28E50367C8B}" destId="{95EA5680-4B50-48F0-8631-2836DDFEBE36}" srcOrd="0" destOrd="0" presId="urn:microsoft.com/office/officeart/2005/8/layout/hierarchy3"/>
    <dgm:cxn modelId="{28C830CC-F998-473E-9703-EC2A60C29CBB}" type="presOf" srcId="{9F6749BE-A7F9-47A9-BFF8-53C00C4E177E}" destId="{AD30448D-3022-4BEB-B68F-D582239080C4}" srcOrd="0" destOrd="0" presId="urn:microsoft.com/office/officeart/2005/8/layout/hierarchy3"/>
    <dgm:cxn modelId="{3C7ABED0-4F4F-425B-B2E9-351A418ABEBD}" type="presOf" srcId="{3F21E540-0919-4500-AF7D-A1F7B7D0F924}" destId="{612F9775-479B-4117-BA46-1F73F4621AC9}" srcOrd="0" destOrd="0" presId="urn:microsoft.com/office/officeart/2005/8/layout/hierarchy3"/>
    <dgm:cxn modelId="{4B2AA6E5-3FB5-4D00-B0CE-050BC25F027E}" type="presOf" srcId="{48ABA011-DF16-4699-A745-6C7FAD29E004}" destId="{E4D2C07C-354C-44F4-88F1-060CC8E45A75}" srcOrd="0" destOrd="0" presId="urn:microsoft.com/office/officeart/2005/8/layout/hierarchy3"/>
    <dgm:cxn modelId="{B540337F-CE1E-495B-BED7-A415DE3E62C7}" type="presParOf" srcId="{612F9775-479B-4117-BA46-1F73F4621AC9}" destId="{E61EE09A-C486-41B1-9C95-F85F98AD1073}" srcOrd="0" destOrd="0" presId="urn:microsoft.com/office/officeart/2005/8/layout/hierarchy3"/>
    <dgm:cxn modelId="{6C3B34C1-38F0-4F31-A281-C4B2DE6F1937}" type="presParOf" srcId="{E61EE09A-C486-41B1-9C95-F85F98AD1073}" destId="{7B7C54BC-84C1-49B3-BA0C-FD755E263C0E}" srcOrd="0" destOrd="0" presId="urn:microsoft.com/office/officeart/2005/8/layout/hierarchy3"/>
    <dgm:cxn modelId="{4F783E37-EAB2-431F-95EF-492921C6CF38}" type="presParOf" srcId="{7B7C54BC-84C1-49B3-BA0C-FD755E263C0E}" destId="{95EA5680-4B50-48F0-8631-2836DDFEBE36}" srcOrd="0" destOrd="0" presId="urn:microsoft.com/office/officeart/2005/8/layout/hierarchy3"/>
    <dgm:cxn modelId="{4EB564B0-7C59-4E50-9055-15EAF0CFA9B1}" type="presParOf" srcId="{7B7C54BC-84C1-49B3-BA0C-FD755E263C0E}" destId="{9F60B411-127C-4C8D-A005-2C203BFF1E82}" srcOrd="1" destOrd="0" presId="urn:microsoft.com/office/officeart/2005/8/layout/hierarchy3"/>
    <dgm:cxn modelId="{9D385B3E-3F61-4BFF-AE01-F5897C21D36D}" type="presParOf" srcId="{E61EE09A-C486-41B1-9C95-F85F98AD1073}" destId="{A5E251E8-E85E-4590-87D3-2318B832CE46}" srcOrd="1" destOrd="0" presId="urn:microsoft.com/office/officeart/2005/8/layout/hierarchy3"/>
    <dgm:cxn modelId="{E584B5DC-CF49-4D06-ACD0-AB7EF971BB23}" type="presParOf" srcId="{A5E251E8-E85E-4590-87D3-2318B832CE46}" destId="{1F1EF654-89B7-4111-9293-3A31BB1DC54E}" srcOrd="0" destOrd="0" presId="urn:microsoft.com/office/officeart/2005/8/layout/hierarchy3"/>
    <dgm:cxn modelId="{1CD68457-45BC-454B-BFF8-42DB6D0C0CCB}" type="presParOf" srcId="{A5E251E8-E85E-4590-87D3-2318B832CE46}" destId="{7FB0FA10-1396-4913-89C1-9274BA08FDE5}" srcOrd="1" destOrd="0" presId="urn:microsoft.com/office/officeart/2005/8/layout/hierarchy3"/>
    <dgm:cxn modelId="{CE115271-C180-4967-95E1-031FB3D734F3}" type="presParOf" srcId="{A5E251E8-E85E-4590-87D3-2318B832CE46}" destId="{753E1493-04EA-4D92-B7DA-CEADBBDF253C}" srcOrd="2" destOrd="0" presId="urn:microsoft.com/office/officeart/2005/8/layout/hierarchy3"/>
    <dgm:cxn modelId="{0889C548-BF2B-4695-B3A7-06DEAB91003B}" type="presParOf" srcId="{A5E251E8-E85E-4590-87D3-2318B832CE46}" destId="{AD30448D-3022-4BEB-B68F-D582239080C4}" srcOrd="3" destOrd="0" presId="urn:microsoft.com/office/officeart/2005/8/layout/hierarchy3"/>
    <dgm:cxn modelId="{52BA301F-AF7F-4D01-8A3C-52B3702A0D30}" type="presParOf" srcId="{A5E251E8-E85E-4590-87D3-2318B832CE46}" destId="{644A9F93-7440-4963-8A78-C8EB5E8FE193}" srcOrd="4" destOrd="0" presId="urn:microsoft.com/office/officeart/2005/8/layout/hierarchy3"/>
    <dgm:cxn modelId="{93EA4F7C-A68E-47CF-92A5-2A849CED11C3}" type="presParOf" srcId="{A5E251E8-E85E-4590-87D3-2318B832CE46}" destId="{E4D2C07C-354C-44F4-88F1-060CC8E45A75}"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E96C3B-EE4E-4602-935D-4A1976BAA54A}"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78C806BD-B29A-4D63-8EED-7DCA4DBD64E9}">
      <dgm:prSet phldrT="[Text]" custT="1"/>
      <dgm:spPr/>
      <dgm:t>
        <a:bodyPr/>
        <a:lstStyle/>
        <a:p>
          <a:r>
            <a:rPr lang="en-US" sz="1400" dirty="0"/>
            <a:t>English tweets posted between March 16-July 17, 2020</a:t>
          </a:r>
        </a:p>
      </dgm:t>
    </dgm:pt>
    <dgm:pt modelId="{E58CB7A5-FB44-4F9B-8C60-BDE848775F9A}" type="parTrans" cxnId="{D95BB1C3-FA83-4EFE-B569-C1D32EBFC79C}">
      <dgm:prSet/>
      <dgm:spPr/>
      <dgm:t>
        <a:bodyPr/>
        <a:lstStyle/>
        <a:p>
          <a:endParaRPr lang="en-US"/>
        </a:p>
      </dgm:t>
    </dgm:pt>
    <dgm:pt modelId="{AF9CE225-4593-4DB1-99B2-56C3BFCF3BB2}" type="sibTrans" cxnId="{D95BB1C3-FA83-4EFE-B569-C1D32EBFC79C}">
      <dgm:prSet/>
      <dgm:spPr/>
      <dgm:t>
        <a:bodyPr/>
        <a:lstStyle/>
        <a:p>
          <a:endParaRPr lang="en-US"/>
        </a:p>
      </dgm:t>
    </dgm:pt>
    <dgm:pt modelId="{9F0A8941-8E0C-46F1-82B1-84716CEBE39C}">
      <dgm:prSet phldrT="[Text]" custT="1"/>
      <dgm:spPr/>
      <dgm:t>
        <a:bodyPr/>
        <a:lstStyle/>
        <a:p>
          <a:r>
            <a:rPr lang="en-US" sz="1600" dirty="0"/>
            <a:t>Words lemmatized</a:t>
          </a:r>
        </a:p>
      </dgm:t>
    </dgm:pt>
    <dgm:pt modelId="{DF4E62C2-0952-4E4C-922D-22C437F51E88}" type="parTrans" cxnId="{7F35405D-71E7-42C4-B720-E4A1001C432C}">
      <dgm:prSet/>
      <dgm:spPr/>
      <dgm:t>
        <a:bodyPr/>
        <a:lstStyle/>
        <a:p>
          <a:endParaRPr lang="en-US"/>
        </a:p>
      </dgm:t>
    </dgm:pt>
    <dgm:pt modelId="{EA3672B0-4DAC-4066-8ED2-9E6C35733B8F}" type="sibTrans" cxnId="{7F35405D-71E7-42C4-B720-E4A1001C432C}">
      <dgm:prSet/>
      <dgm:spPr/>
      <dgm:t>
        <a:bodyPr/>
        <a:lstStyle/>
        <a:p>
          <a:endParaRPr lang="en-US"/>
        </a:p>
      </dgm:t>
    </dgm:pt>
    <dgm:pt modelId="{2615BCEB-0E45-43AD-BA0A-700CF24B5C54}">
      <dgm:prSet phldrT="[Text]" custT="1"/>
      <dgm:spPr/>
      <dgm:t>
        <a:bodyPr/>
        <a:lstStyle/>
        <a:p>
          <a:r>
            <a:rPr lang="en-US" sz="1400" dirty="0"/>
            <a:t>Remove punctuation, special characters, URLs, stop words</a:t>
          </a:r>
        </a:p>
      </dgm:t>
    </dgm:pt>
    <dgm:pt modelId="{DA832B39-7708-4457-8416-8B5D322DB6D3}" type="parTrans" cxnId="{8147155B-3766-40C4-AD2A-1036D6C379EA}">
      <dgm:prSet/>
      <dgm:spPr/>
      <dgm:t>
        <a:bodyPr/>
        <a:lstStyle/>
        <a:p>
          <a:endParaRPr lang="en-US"/>
        </a:p>
      </dgm:t>
    </dgm:pt>
    <dgm:pt modelId="{BCD9D222-0606-4921-8F91-25A38F57F9C5}" type="sibTrans" cxnId="{8147155B-3766-40C4-AD2A-1036D6C379EA}">
      <dgm:prSet/>
      <dgm:spPr/>
      <dgm:t>
        <a:bodyPr/>
        <a:lstStyle/>
        <a:p>
          <a:endParaRPr lang="en-US"/>
        </a:p>
      </dgm:t>
    </dgm:pt>
    <dgm:pt modelId="{B95F1D7E-D02B-47E2-8CB8-DE1F3C7FF079}">
      <dgm:prSet phldrT="[Text]" custT="1"/>
      <dgm:spPr/>
      <dgm:t>
        <a:bodyPr/>
        <a:lstStyle/>
        <a:p>
          <a:r>
            <a:rPr lang="en-US" sz="1800" b="1" dirty="0"/>
            <a:t>Physician tweets dataset for analysis (n=875 tweets)</a:t>
          </a:r>
        </a:p>
      </dgm:t>
    </dgm:pt>
    <dgm:pt modelId="{43F4EBCE-2EB2-4125-85B5-403F1525EB9C}" type="parTrans" cxnId="{C3AFCA8A-AB12-4255-AA96-AE3ECFF7E87D}">
      <dgm:prSet/>
      <dgm:spPr/>
      <dgm:t>
        <a:bodyPr/>
        <a:lstStyle/>
        <a:p>
          <a:endParaRPr lang="en-US"/>
        </a:p>
      </dgm:t>
    </dgm:pt>
    <dgm:pt modelId="{969CB8E6-48CC-4147-A9D9-CAF06B01F8DF}" type="sibTrans" cxnId="{C3AFCA8A-AB12-4255-AA96-AE3ECFF7E87D}">
      <dgm:prSet/>
      <dgm:spPr/>
      <dgm:t>
        <a:bodyPr/>
        <a:lstStyle/>
        <a:p>
          <a:endParaRPr lang="en-US"/>
        </a:p>
      </dgm:t>
    </dgm:pt>
    <dgm:pt modelId="{FFFF5970-8757-49E4-87B0-C8CA399C388E}" type="pres">
      <dgm:prSet presAssocID="{AFE96C3B-EE4E-4602-935D-4A1976BAA54A}" presName="Name0" presStyleCnt="0">
        <dgm:presLayoutVars>
          <dgm:chMax val="4"/>
          <dgm:resizeHandles val="exact"/>
        </dgm:presLayoutVars>
      </dgm:prSet>
      <dgm:spPr/>
    </dgm:pt>
    <dgm:pt modelId="{3DF20A54-73C4-4C0D-8E9E-A24CD6EB13C7}" type="pres">
      <dgm:prSet presAssocID="{AFE96C3B-EE4E-4602-935D-4A1976BAA54A}" presName="ellipse" presStyleLbl="trBgShp" presStyleIdx="0" presStyleCnt="1" custScaleX="114274" custScaleY="109358" custLinFactNeighborX="-9521" custLinFactNeighborY="16527"/>
      <dgm:spPr/>
    </dgm:pt>
    <dgm:pt modelId="{BFC66373-BA94-4424-ADDA-ABB1E174A54F}" type="pres">
      <dgm:prSet presAssocID="{AFE96C3B-EE4E-4602-935D-4A1976BAA54A}" presName="arrow1" presStyleLbl="fgShp" presStyleIdx="0" presStyleCnt="1" custScaleY="146915" custLinFactY="332" custLinFactNeighborX="-44704" custLinFactNeighborY="100000"/>
      <dgm:spPr/>
    </dgm:pt>
    <dgm:pt modelId="{04769B37-659E-4B25-ADC1-595853F15211}" type="pres">
      <dgm:prSet presAssocID="{AFE96C3B-EE4E-4602-935D-4A1976BAA54A}" presName="rectangle" presStyleLbl="revTx" presStyleIdx="0" presStyleCnt="1" custScaleX="93273" custScaleY="81027" custLinFactNeighborX="-9055" custLinFactNeighborY="49442">
        <dgm:presLayoutVars>
          <dgm:bulletEnabled val="1"/>
        </dgm:presLayoutVars>
      </dgm:prSet>
      <dgm:spPr/>
    </dgm:pt>
    <dgm:pt modelId="{FA9D6E74-E7A7-40AB-9A26-28E3532E7FFE}" type="pres">
      <dgm:prSet presAssocID="{9F0A8941-8E0C-46F1-82B1-84716CEBE39C}" presName="item1" presStyleLbl="node1" presStyleIdx="0" presStyleCnt="3" custScaleX="118016" custScaleY="115244" custLinFactNeighborX="-40309" custLinFactNeighborY="22035">
        <dgm:presLayoutVars>
          <dgm:bulletEnabled val="1"/>
        </dgm:presLayoutVars>
      </dgm:prSet>
      <dgm:spPr/>
    </dgm:pt>
    <dgm:pt modelId="{A11F3BD5-35BF-4594-8DD1-7515F18FD5D5}" type="pres">
      <dgm:prSet presAssocID="{2615BCEB-0E45-43AD-BA0A-700CF24B5C54}" presName="item2" presStyleLbl="node1" presStyleIdx="1" presStyleCnt="3" custScaleX="119561" custScaleY="118349" custLinFactNeighborX="-34417" custLinFactNeighborY="-3428">
        <dgm:presLayoutVars>
          <dgm:bulletEnabled val="1"/>
        </dgm:presLayoutVars>
      </dgm:prSet>
      <dgm:spPr/>
    </dgm:pt>
    <dgm:pt modelId="{2E8DEB25-0445-469E-A238-AF12A8DAD908}" type="pres">
      <dgm:prSet presAssocID="{B95F1D7E-D02B-47E2-8CB8-DE1F3C7FF079}" presName="item3" presStyleLbl="node1" presStyleIdx="2" presStyleCnt="3" custScaleX="127026" custScaleY="118946" custLinFactNeighborX="9623" custLinFactNeighborY="26443">
        <dgm:presLayoutVars>
          <dgm:bulletEnabled val="1"/>
        </dgm:presLayoutVars>
      </dgm:prSet>
      <dgm:spPr/>
    </dgm:pt>
    <dgm:pt modelId="{F3CFC7D9-A6F4-4BD8-8508-61803BBFD5F0}" type="pres">
      <dgm:prSet presAssocID="{AFE96C3B-EE4E-4602-935D-4A1976BAA54A}" presName="funnel" presStyleLbl="trAlignAcc1" presStyleIdx="0" presStyleCnt="1" custScaleX="114305" custScaleY="107033" custLinFactNeighborX="-9901" custLinFactNeighborY="7819"/>
      <dgm:spPr/>
    </dgm:pt>
  </dgm:ptLst>
  <dgm:cxnLst>
    <dgm:cxn modelId="{832DCF1B-6032-49B7-8580-862C23087119}" type="presOf" srcId="{B95F1D7E-D02B-47E2-8CB8-DE1F3C7FF079}" destId="{04769B37-659E-4B25-ADC1-595853F15211}" srcOrd="0" destOrd="0" presId="urn:microsoft.com/office/officeart/2005/8/layout/funnel1"/>
    <dgm:cxn modelId="{8147155B-3766-40C4-AD2A-1036D6C379EA}" srcId="{AFE96C3B-EE4E-4602-935D-4A1976BAA54A}" destId="{2615BCEB-0E45-43AD-BA0A-700CF24B5C54}" srcOrd="2" destOrd="0" parTransId="{DA832B39-7708-4457-8416-8B5D322DB6D3}" sibTransId="{BCD9D222-0606-4921-8F91-25A38F57F9C5}"/>
    <dgm:cxn modelId="{7F35405D-71E7-42C4-B720-E4A1001C432C}" srcId="{AFE96C3B-EE4E-4602-935D-4A1976BAA54A}" destId="{9F0A8941-8E0C-46F1-82B1-84716CEBE39C}" srcOrd="1" destOrd="0" parTransId="{DF4E62C2-0952-4E4C-922D-22C437F51E88}" sibTransId="{EA3672B0-4DAC-4066-8ED2-9E6C35733B8F}"/>
    <dgm:cxn modelId="{2500C15A-5294-470A-8509-5D4ECEE62903}" type="presOf" srcId="{9F0A8941-8E0C-46F1-82B1-84716CEBE39C}" destId="{A11F3BD5-35BF-4594-8DD1-7515F18FD5D5}" srcOrd="0" destOrd="0" presId="urn:microsoft.com/office/officeart/2005/8/layout/funnel1"/>
    <dgm:cxn modelId="{C3AFCA8A-AB12-4255-AA96-AE3ECFF7E87D}" srcId="{AFE96C3B-EE4E-4602-935D-4A1976BAA54A}" destId="{B95F1D7E-D02B-47E2-8CB8-DE1F3C7FF079}" srcOrd="3" destOrd="0" parTransId="{43F4EBCE-2EB2-4125-85B5-403F1525EB9C}" sibTransId="{969CB8E6-48CC-4147-A9D9-CAF06B01F8DF}"/>
    <dgm:cxn modelId="{6E85799B-415F-4EDB-9CEC-CE4EE8516E31}" type="presOf" srcId="{2615BCEB-0E45-43AD-BA0A-700CF24B5C54}" destId="{FA9D6E74-E7A7-40AB-9A26-28E3532E7FFE}" srcOrd="0" destOrd="0" presId="urn:microsoft.com/office/officeart/2005/8/layout/funnel1"/>
    <dgm:cxn modelId="{D95BB1C3-FA83-4EFE-B569-C1D32EBFC79C}" srcId="{AFE96C3B-EE4E-4602-935D-4A1976BAA54A}" destId="{78C806BD-B29A-4D63-8EED-7DCA4DBD64E9}" srcOrd="0" destOrd="0" parTransId="{E58CB7A5-FB44-4F9B-8C60-BDE848775F9A}" sibTransId="{AF9CE225-4593-4DB1-99B2-56C3BFCF3BB2}"/>
    <dgm:cxn modelId="{ECDB08E0-DE5A-421E-B9D2-12C7DB719C0A}" type="presOf" srcId="{AFE96C3B-EE4E-4602-935D-4A1976BAA54A}" destId="{FFFF5970-8757-49E4-87B0-C8CA399C388E}" srcOrd="0" destOrd="0" presId="urn:microsoft.com/office/officeart/2005/8/layout/funnel1"/>
    <dgm:cxn modelId="{DBF6F1EF-1D9C-4F89-9370-86A76CA95753}" type="presOf" srcId="{78C806BD-B29A-4D63-8EED-7DCA4DBD64E9}" destId="{2E8DEB25-0445-469E-A238-AF12A8DAD908}" srcOrd="0" destOrd="0" presId="urn:microsoft.com/office/officeart/2005/8/layout/funnel1"/>
    <dgm:cxn modelId="{F3D4BCC1-46C3-46C7-8FCD-01DA34404ED2}" type="presParOf" srcId="{FFFF5970-8757-49E4-87B0-C8CA399C388E}" destId="{3DF20A54-73C4-4C0D-8E9E-A24CD6EB13C7}" srcOrd="0" destOrd="0" presId="urn:microsoft.com/office/officeart/2005/8/layout/funnel1"/>
    <dgm:cxn modelId="{63D9734D-14BC-41FD-B732-56C4610C0EC7}" type="presParOf" srcId="{FFFF5970-8757-49E4-87B0-C8CA399C388E}" destId="{BFC66373-BA94-4424-ADDA-ABB1E174A54F}" srcOrd="1" destOrd="0" presId="urn:microsoft.com/office/officeart/2005/8/layout/funnel1"/>
    <dgm:cxn modelId="{D293ED25-A9C6-4F40-8FD2-731AA36C98A6}" type="presParOf" srcId="{FFFF5970-8757-49E4-87B0-C8CA399C388E}" destId="{04769B37-659E-4B25-ADC1-595853F15211}" srcOrd="2" destOrd="0" presId="urn:microsoft.com/office/officeart/2005/8/layout/funnel1"/>
    <dgm:cxn modelId="{374BA2BC-EF7B-4D3C-977C-63A38B402867}" type="presParOf" srcId="{FFFF5970-8757-49E4-87B0-C8CA399C388E}" destId="{FA9D6E74-E7A7-40AB-9A26-28E3532E7FFE}" srcOrd="3" destOrd="0" presId="urn:microsoft.com/office/officeart/2005/8/layout/funnel1"/>
    <dgm:cxn modelId="{1CE33CB6-5660-402A-9E09-98A36E6F4E46}" type="presParOf" srcId="{FFFF5970-8757-49E4-87B0-C8CA399C388E}" destId="{A11F3BD5-35BF-4594-8DD1-7515F18FD5D5}" srcOrd="4" destOrd="0" presId="urn:microsoft.com/office/officeart/2005/8/layout/funnel1"/>
    <dgm:cxn modelId="{94493BAF-A798-4CBB-9A80-D14465022238}" type="presParOf" srcId="{FFFF5970-8757-49E4-87B0-C8CA399C388E}" destId="{2E8DEB25-0445-469E-A238-AF12A8DAD908}" srcOrd="5" destOrd="0" presId="urn:microsoft.com/office/officeart/2005/8/layout/funnel1"/>
    <dgm:cxn modelId="{D2730039-2651-4B9A-BA57-3CAB3D01CF0E}" type="presParOf" srcId="{FFFF5970-8757-49E4-87B0-C8CA399C388E}" destId="{F3CFC7D9-A6F4-4BD8-8508-61803BBFD5F0}"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A5680-4B50-48F0-8631-2836DDFEBE36}">
      <dsp:nvSpPr>
        <dsp:cNvPr id="0" name=""/>
        <dsp:cNvSpPr/>
      </dsp:nvSpPr>
      <dsp:spPr>
        <a:xfrm>
          <a:off x="456773" y="0"/>
          <a:ext cx="2071531" cy="1035765"/>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t>Physician perspectives can potentially:</a:t>
          </a:r>
        </a:p>
      </dsp:txBody>
      <dsp:txXfrm>
        <a:off x="487110" y="30337"/>
        <a:ext cx="2010857" cy="975091"/>
      </dsp:txXfrm>
    </dsp:sp>
    <dsp:sp modelId="{1F1EF654-89B7-4111-9293-3A31BB1DC54E}">
      <dsp:nvSpPr>
        <dsp:cNvPr id="0" name=""/>
        <dsp:cNvSpPr/>
      </dsp:nvSpPr>
      <dsp:spPr>
        <a:xfrm>
          <a:off x="663926" y="1035765"/>
          <a:ext cx="207153" cy="582080"/>
        </a:xfrm>
        <a:custGeom>
          <a:avLst/>
          <a:gdLst/>
          <a:ahLst/>
          <a:cxnLst/>
          <a:rect l="0" t="0" r="0" b="0"/>
          <a:pathLst>
            <a:path>
              <a:moveTo>
                <a:pt x="0" y="0"/>
              </a:moveTo>
              <a:lnTo>
                <a:pt x="0" y="582080"/>
              </a:lnTo>
              <a:lnTo>
                <a:pt x="207153" y="58208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B0FA10-1396-4913-89C1-9274BA08FDE5}">
      <dsp:nvSpPr>
        <dsp:cNvPr id="0" name=""/>
        <dsp:cNvSpPr/>
      </dsp:nvSpPr>
      <dsp:spPr>
        <a:xfrm>
          <a:off x="871080" y="1099963"/>
          <a:ext cx="1657224" cy="1035765"/>
        </a:xfrm>
        <a:prstGeom prst="roundRect">
          <a:avLst>
            <a:gd name="adj" fmla="val 10000"/>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Improve health outcomes</a:t>
          </a:r>
        </a:p>
      </dsp:txBody>
      <dsp:txXfrm>
        <a:off x="901417" y="1130300"/>
        <a:ext cx="1596550" cy="975091"/>
      </dsp:txXfrm>
    </dsp:sp>
    <dsp:sp modelId="{753E1493-04EA-4D92-B7DA-CEADBBDF253C}">
      <dsp:nvSpPr>
        <dsp:cNvPr id="0" name=""/>
        <dsp:cNvSpPr/>
      </dsp:nvSpPr>
      <dsp:spPr>
        <a:xfrm>
          <a:off x="663926" y="1035765"/>
          <a:ext cx="207148" cy="2020727"/>
        </a:xfrm>
        <a:custGeom>
          <a:avLst/>
          <a:gdLst/>
          <a:ahLst/>
          <a:cxnLst/>
          <a:rect l="0" t="0" r="0" b="0"/>
          <a:pathLst>
            <a:path>
              <a:moveTo>
                <a:pt x="0" y="0"/>
              </a:moveTo>
              <a:lnTo>
                <a:pt x="0" y="2020727"/>
              </a:lnTo>
              <a:lnTo>
                <a:pt x="207148" y="20207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30448D-3022-4BEB-B68F-D582239080C4}">
      <dsp:nvSpPr>
        <dsp:cNvPr id="0" name=""/>
        <dsp:cNvSpPr/>
      </dsp:nvSpPr>
      <dsp:spPr>
        <a:xfrm>
          <a:off x="871075" y="2538610"/>
          <a:ext cx="1657224" cy="1035765"/>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Inform health policies</a:t>
          </a:r>
        </a:p>
      </dsp:txBody>
      <dsp:txXfrm>
        <a:off x="901412" y="2568947"/>
        <a:ext cx="1596550" cy="975091"/>
      </dsp:txXfrm>
    </dsp:sp>
    <dsp:sp modelId="{644A9F93-7440-4963-8A78-C8EB5E8FE193}">
      <dsp:nvSpPr>
        <dsp:cNvPr id="0" name=""/>
        <dsp:cNvSpPr/>
      </dsp:nvSpPr>
      <dsp:spPr>
        <a:xfrm>
          <a:off x="663926" y="1035765"/>
          <a:ext cx="207153" cy="3367006"/>
        </a:xfrm>
        <a:custGeom>
          <a:avLst/>
          <a:gdLst/>
          <a:ahLst/>
          <a:cxnLst/>
          <a:rect l="0" t="0" r="0" b="0"/>
          <a:pathLst>
            <a:path>
              <a:moveTo>
                <a:pt x="0" y="0"/>
              </a:moveTo>
              <a:lnTo>
                <a:pt x="0" y="3367006"/>
              </a:lnTo>
              <a:lnTo>
                <a:pt x="207153" y="336700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D2C07C-354C-44F4-88F1-060CC8E45A75}">
      <dsp:nvSpPr>
        <dsp:cNvPr id="0" name=""/>
        <dsp:cNvSpPr/>
      </dsp:nvSpPr>
      <dsp:spPr>
        <a:xfrm>
          <a:off x="871080" y="3884889"/>
          <a:ext cx="1657224" cy="1035765"/>
        </a:xfrm>
        <a:prstGeom prst="roundRect">
          <a:avLst>
            <a:gd name="adj" fmla="val 10000"/>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Affect health systems’ safety culture</a:t>
          </a:r>
        </a:p>
      </dsp:txBody>
      <dsp:txXfrm>
        <a:off x="901417" y="3915226"/>
        <a:ext cx="1596550" cy="9750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20A54-73C4-4C0D-8E9E-A24CD6EB13C7}">
      <dsp:nvSpPr>
        <dsp:cNvPr id="0" name=""/>
        <dsp:cNvSpPr/>
      </dsp:nvSpPr>
      <dsp:spPr>
        <a:xfrm>
          <a:off x="379587" y="1150891"/>
          <a:ext cx="4051523" cy="134651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C66373-BA94-4424-ADDA-ABB1E174A54F}">
      <dsp:nvSpPr>
        <dsp:cNvPr id="0" name=""/>
        <dsp:cNvSpPr/>
      </dsp:nvSpPr>
      <dsp:spPr>
        <a:xfrm>
          <a:off x="2097694" y="4358064"/>
          <a:ext cx="687102" cy="646051"/>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769B37-659E-4B25-ADC1-595853F15211}">
      <dsp:nvSpPr>
        <dsp:cNvPr id="0" name=""/>
        <dsp:cNvSpPr/>
      </dsp:nvSpPr>
      <dsp:spPr>
        <a:xfrm>
          <a:off x="911652" y="4857687"/>
          <a:ext cx="3076227" cy="668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Physician tweets dataset for analysis (n=875 tweets)</a:t>
          </a:r>
        </a:p>
      </dsp:txBody>
      <dsp:txXfrm>
        <a:off x="911652" y="4857687"/>
        <a:ext cx="3076227" cy="668085"/>
      </dsp:txXfrm>
    </dsp:sp>
    <dsp:sp modelId="{FA9D6E74-E7A7-40AB-9A26-28E3532E7FFE}">
      <dsp:nvSpPr>
        <dsp:cNvPr id="0" name=""/>
        <dsp:cNvSpPr/>
      </dsp:nvSpPr>
      <dsp:spPr>
        <a:xfrm>
          <a:off x="1649246" y="2509648"/>
          <a:ext cx="1459602" cy="14253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Remove punctuation, special characters, URLs, stop words</a:t>
          </a:r>
        </a:p>
      </dsp:txBody>
      <dsp:txXfrm>
        <a:off x="1863000" y="2718381"/>
        <a:ext cx="1032094" cy="1007852"/>
      </dsp:txXfrm>
    </dsp:sp>
    <dsp:sp modelId="{A11F3BD5-35BF-4594-8DD1-7515F18FD5D5}">
      <dsp:nvSpPr>
        <dsp:cNvPr id="0" name=""/>
        <dsp:cNvSpPr/>
      </dsp:nvSpPr>
      <dsp:spPr>
        <a:xfrm>
          <a:off x="827576" y="1247662"/>
          <a:ext cx="1478710" cy="14637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Words lemmatized</a:t>
          </a:r>
        </a:p>
      </dsp:txBody>
      <dsp:txXfrm>
        <a:off x="1044128" y="1462019"/>
        <a:ext cx="1045606" cy="1035007"/>
      </dsp:txXfrm>
    </dsp:sp>
    <dsp:sp modelId="{2E8DEB25-0445-469E-A238-AF12A8DAD908}">
      <dsp:nvSpPr>
        <dsp:cNvPr id="0" name=""/>
        <dsp:cNvSpPr/>
      </dsp:nvSpPr>
      <dsp:spPr>
        <a:xfrm>
          <a:off x="2590360" y="1314383"/>
          <a:ext cx="1571036" cy="1471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English tweets posted between March 16-July 17, 2020</a:t>
          </a:r>
        </a:p>
      </dsp:txBody>
      <dsp:txXfrm>
        <a:off x="2820433" y="1529821"/>
        <a:ext cx="1110890" cy="1040228"/>
      </dsp:txXfrm>
    </dsp:sp>
    <dsp:sp modelId="{F3CFC7D9-A6F4-4BD8-8508-61803BBFD5F0}">
      <dsp:nvSpPr>
        <dsp:cNvPr id="0" name=""/>
        <dsp:cNvSpPr/>
      </dsp:nvSpPr>
      <dsp:spPr>
        <a:xfrm>
          <a:off x="168342" y="986286"/>
          <a:ext cx="4398194" cy="3294707"/>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D13B5-B0C0-4093-BFF1-B961FCE7DC96}"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A4BF8-0B91-4A1A-A673-F716381C316E}" type="slidenum">
              <a:rPr lang="en-US" smtClean="0"/>
              <a:t>‹#›</a:t>
            </a:fld>
            <a:endParaRPr lang="en-US"/>
          </a:p>
        </p:txBody>
      </p:sp>
    </p:spTree>
    <p:extLst>
      <p:ext uri="{BB962C8B-B14F-4D97-AF65-F5344CB8AC3E}">
        <p14:creationId xmlns:p14="http://schemas.microsoft.com/office/powerpoint/2010/main" val="208052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BA4BF8-0B91-4A1A-A673-F716381C316E}" type="slidenum">
              <a:rPr lang="en-US" smtClean="0"/>
              <a:t>1</a:t>
            </a:fld>
            <a:endParaRPr lang="en-US"/>
          </a:p>
        </p:txBody>
      </p:sp>
    </p:spTree>
    <p:extLst>
      <p:ext uri="{BB962C8B-B14F-4D97-AF65-F5344CB8AC3E}">
        <p14:creationId xmlns:p14="http://schemas.microsoft.com/office/powerpoint/2010/main" val="3992485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the help of an experienced hospitalist physician, we also identified four specific topics that were recognized to be important within physician and public discourse.</a:t>
            </a:r>
          </a:p>
          <a:p>
            <a:endParaRPr lang="en-US" baseline="0" dirty="0"/>
          </a:p>
          <a:p>
            <a:r>
              <a:rPr lang="en-US" baseline="0" dirty="0"/>
              <a:t>These phrases were personal protective equipment, unemployment, telemedicine, and racial injustice</a:t>
            </a:r>
          </a:p>
          <a:p>
            <a:endParaRPr lang="en-US" baseline="0" dirty="0"/>
          </a:p>
          <a:p>
            <a:r>
              <a:rPr lang="en-US" baseline="0" dirty="0"/>
              <a:t>We measured the frequency of these topics and the sentiments of tweets containing phrases related to these topics.</a:t>
            </a:r>
            <a:endParaRPr lang="en-US" dirty="0"/>
          </a:p>
        </p:txBody>
      </p:sp>
      <p:sp>
        <p:nvSpPr>
          <p:cNvPr id="4" name="Slide Number Placeholder 3"/>
          <p:cNvSpPr>
            <a:spLocks noGrp="1"/>
          </p:cNvSpPr>
          <p:nvPr>
            <p:ph type="sldNum" sz="quarter" idx="10"/>
          </p:nvPr>
        </p:nvSpPr>
        <p:spPr/>
        <p:txBody>
          <a:bodyPr/>
          <a:lstStyle/>
          <a:p>
            <a:fld id="{E4DF7389-3E0B-4938-BCFC-2FCDB28362FC}" type="slidenum">
              <a:rPr lang="en-US" smtClean="0"/>
              <a:t>10</a:t>
            </a:fld>
            <a:endParaRPr lang="en-US"/>
          </a:p>
        </p:txBody>
      </p:sp>
    </p:spTree>
    <p:extLst>
      <p:ext uri="{BB962C8B-B14F-4D97-AF65-F5344CB8AC3E}">
        <p14:creationId xmlns:p14="http://schemas.microsoft.com/office/powerpoint/2010/main" val="279132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just counting</a:t>
            </a:r>
            <a:r>
              <a:rPr lang="en-US" baseline="0" dirty="0"/>
              <a:t> frequencies of topics in the tweets, we wanted to evaluate sentiments expressed in the physician tweets, and also garner some insight into whether certain sentiment analysis tools could accurately assess sentiments of these unique tweets. </a:t>
            </a:r>
          </a:p>
          <a:p>
            <a:endParaRPr lang="en-US" baseline="0" dirty="0"/>
          </a:p>
          <a:p>
            <a:r>
              <a:rPr lang="en-US" baseline="0" dirty="0"/>
              <a:t>We chose to use two pre-built sentiment analysis tools. One was called NRC and the other was called VADER. Both are unique and have their own strengths and weaknesses. VADER is catered more toward social media data, so we used results from that method to compare to the larger COVID-19 discourse data and to calculate accuracy measures against manually classified tweets. </a:t>
            </a:r>
            <a:endParaRPr lang="en-US" dirty="0"/>
          </a:p>
        </p:txBody>
      </p:sp>
      <p:sp>
        <p:nvSpPr>
          <p:cNvPr id="4" name="Slide Number Placeholder 3"/>
          <p:cNvSpPr>
            <a:spLocks noGrp="1"/>
          </p:cNvSpPr>
          <p:nvPr>
            <p:ph type="sldNum" sz="quarter" idx="10"/>
          </p:nvPr>
        </p:nvSpPr>
        <p:spPr/>
        <p:txBody>
          <a:bodyPr/>
          <a:lstStyle/>
          <a:p>
            <a:fld id="{E4DF7389-3E0B-4938-BCFC-2FCDB28362FC}" type="slidenum">
              <a:rPr lang="en-US" smtClean="0"/>
              <a:t>11</a:t>
            </a:fld>
            <a:endParaRPr lang="en-US"/>
          </a:p>
        </p:txBody>
      </p:sp>
    </p:spTree>
    <p:extLst>
      <p:ext uri="{BB962C8B-B14F-4D97-AF65-F5344CB8AC3E}">
        <p14:creationId xmlns:p14="http://schemas.microsoft.com/office/powerpoint/2010/main" val="409489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F7389-3E0B-4938-BCFC-2FCDB28362FC}" type="slidenum">
              <a:rPr lang="en-US" smtClean="0"/>
              <a:t>12</a:t>
            </a:fld>
            <a:endParaRPr lang="en-US"/>
          </a:p>
        </p:txBody>
      </p:sp>
    </p:spTree>
    <p:extLst>
      <p:ext uri="{BB962C8B-B14F-4D97-AF65-F5344CB8AC3E}">
        <p14:creationId xmlns:p14="http://schemas.microsoft.com/office/powerpoint/2010/main" val="2931354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4DF7389-3E0B-4938-BCFC-2FCDB28362FC}" type="slidenum">
              <a:rPr lang="en-US" smtClean="0"/>
              <a:t>13</a:t>
            </a:fld>
            <a:endParaRPr lang="en-US"/>
          </a:p>
        </p:txBody>
      </p:sp>
    </p:spTree>
    <p:extLst>
      <p:ext uri="{BB962C8B-B14F-4D97-AF65-F5344CB8AC3E}">
        <p14:creationId xmlns:p14="http://schemas.microsoft.com/office/powerpoint/2010/main" val="889548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the NRC sentiment analysis method, we can see that overall, it found more positive words than negative, and trust was the most frequent emotion identified in the physician tweets, with anticipation and fear coming in second and third.</a:t>
            </a:r>
          </a:p>
          <a:p>
            <a:endParaRPr lang="en-US" baseline="0" dirty="0"/>
          </a:p>
          <a:p>
            <a:r>
              <a:rPr lang="en-US" baseline="0" dirty="0"/>
              <a:t>Upon manually reading the physician tweets, trust was not necessarily the emotion that best describes these tweets, so there seems to be room for improvement here for this sentiment analysis tool with regard to this unique type of social media data. </a:t>
            </a:r>
            <a:endParaRPr lang="en-US" dirty="0"/>
          </a:p>
        </p:txBody>
      </p:sp>
      <p:sp>
        <p:nvSpPr>
          <p:cNvPr id="4" name="Slide Number Placeholder 3"/>
          <p:cNvSpPr>
            <a:spLocks noGrp="1"/>
          </p:cNvSpPr>
          <p:nvPr>
            <p:ph type="sldNum" sz="quarter" idx="10"/>
          </p:nvPr>
        </p:nvSpPr>
        <p:spPr/>
        <p:txBody>
          <a:bodyPr/>
          <a:lstStyle/>
          <a:p>
            <a:fld id="{E4DF7389-3E0B-4938-BCFC-2FCDB28362FC}" type="slidenum">
              <a:rPr lang="en-US" smtClean="0"/>
              <a:t>14</a:t>
            </a:fld>
            <a:endParaRPr lang="en-US"/>
          </a:p>
        </p:txBody>
      </p:sp>
    </p:spTree>
    <p:extLst>
      <p:ext uri="{BB962C8B-B14F-4D97-AF65-F5344CB8AC3E}">
        <p14:creationId xmlns:p14="http://schemas.microsoft.com/office/powerpoint/2010/main" val="2948247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moving onto the VADER sentiment analyses, these figures show negative, positive, and neutral sentiments over time for the physician tweets on the left, and for the larger COVID-19 dataset on the right. </a:t>
            </a:r>
          </a:p>
          <a:p>
            <a:endParaRPr lang="en-US" baseline="0" dirty="0"/>
          </a:p>
          <a:p>
            <a:r>
              <a:rPr lang="en-US" baseline="0" dirty="0"/>
              <a:t>In the larger COVID-19 dataset, there were slightly more positive tweets over time compared to negative tweets, while there is less distinction among the physician tweets. </a:t>
            </a:r>
          </a:p>
          <a:p>
            <a:endParaRPr lang="en-US" baseline="0" dirty="0"/>
          </a:p>
          <a:p>
            <a:r>
              <a:rPr lang="en-US" baseline="0" dirty="0"/>
              <a:t>Of course, there are far fewer physician tweets available, so it is possible that with more tweets over a longer period of time, the sentiments of the anonymous physician tweets would result in a comparable pattern over time to that of the larger COVID-19 dataset. </a:t>
            </a:r>
          </a:p>
          <a:p>
            <a:endParaRPr lang="en-US" baseline="0" dirty="0"/>
          </a:p>
          <a:p>
            <a:r>
              <a:rPr lang="en-US" baseline="0" dirty="0"/>
              <a:t>A majority of tweets for both datasets were assessed as being positive with no statistically significant difference in overall sentiment.</a:t>
            </a:r>
            <a:endParaRPr lang="en-US" dirty="0"/>
          </a:p>
        </p:txBody>
      </p:sp>
      <p:sp>
        <p:nvSpPr>
          <p:cNvPr id="4" name="Slide Number Placeholder 3"/>
          <p:cNvSpPr>
            <a:spLocks noGrp="1"/>
          </p:cNvSpPr>
          <p:nvPr>
            <p:ph type="sldNum" sz="quarter" idx="10"/>
          </p:nvPr>
        </p:nvSpPr>
        <p:spPr/>
        <p:txBody>
          <a:bodyPr/>
          <a:lstStyle/>
          <a:p>
            <a:fld id="{E4DF7389-3E0B-4938-BCFC-2FCDB28362FC}" type="slidenum">
              <a:rPr lang="en-US" smtClean="0"/>
              <a:t>15</a:t>
            </a:fld>
            <a:endParaRPr lang="en-US"/>
          </a:p>
        </p:txBody>
      </p:sp>
    </p:spTree>
    <p:extLst>
      <p:ext uri="{BB962C8B-B14F-4D97-AF65-F5344CB8AC3E}">
        <p14:creationId xmlns:p14="http://schemas.microsoft.com/office/powerpoint/2010/main" val="4212136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where</a:t>
            </a:r>
            <a:r>
              <a:rPr lang="en-US" baseline="0" dirty="0"/>
              <a:t> we assessed the sentiments of tweets containing the four topical phrases of interest. </a:t>
            </a:r>
          </a:p>
          <a:p>
            <a:endParaRPr lang="en-US" baseline="0" dirty="0"/>
          </a:p>
          <a:p>
            <a:r>
              <a:rPr lang="en-US" baseline="0" dirty="0"/>
              <a:t>The small size of the physician tweet dataset prevented us from assessing topic-specific sentiments over time, but the overall proportions are listed on the right of the slide.</a:t>
            </a:r>
          </a:p>
          <a:p>
            <a:endParaRPr lang="en-US" baseline="0" dirty="0"/>
          </a:p>
          <a:p>
            <a:r>
              <a:rPr lang="en-US" baseline="0" dirty="0"/>
              <a:t>The proportion of tweets for both datasets trended positive with regard to PPE and telemedicine, while unemployment and racism, as might be expected, trended more negatively.</a:t>
            </a:r>
          </a:p>
          <a:p>
            <a:endParaRPr lang="en-US" baseline="0" dirty="0"/>
          </a:p>
          <a:p>
            <a:r>
              <a:rPr lang="en-US" baseline="0" dirty="0"/>
              <a:t>It’s interesting to note what is happening in terms of current events during these timeframes; for example, in the top right graph for unemployment, there is a spike in negative sentiments when unemployment rates reached their highest to that point since the beginning of the pandemic, starting in April through May, and then declined in June.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4DF7389-3E0B-4938-BCFC-2FCDB28362FC}" type="slidenum">
              <a:rPr lang="en-US" smtClean="0"/>
              <a:t>16</a:t>
            </a:fld>
            <a:endParaRPr lang="en-US"/>
          </a:p>
        </p:txBody>
      </p:sp>
    </p:spTree>
    <p:extLst>
      <p:ext uri="{BB962C8B-B14F-4D97-AF65-F5344CB8AC3E}">
        <p14:creationId xmlns:p14="http://schemas.microsoft.com/office/powerpoint/2010/main" val="682944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through our work here, we found that the discourse of anonymous physician tweets differs from the larger, more general Twitter discourse when it comes to COVID-19 topics.</a:t>
            </a:r>
          </a:p>
          <a:p>
            <a:endParaRPr lang="en-US" baseline="0" dirty="0"/>
          </a:p>
          <a:p>
            <a:r>
              <a:rPr lang="en-US" baseline="0" dirty="0"/>
              <a:t>Also, the ability of the physicians to maintain some level of anonymity on Twitter holds some importance; previous studies have found that anonymous social media data is different from more general social media discourse, particularly during a social crisis. </a:t>
            </a:r>
          </a:p>
          <a:p>
            <a:endParaRPr lang="en-US" baseline="0" dirty="0"/>
          </a:p>
          <a:p>
            <a:r>
              <a:rPr lang="en-US" baseline="0" dirty="0"/>
              <a:t>It tends to result in more honest opinions due to less risk of repercussions.</a:t>
            </a:r>
          </a:p>
          <a:p>
            <a:endParaRPr lang="en-US" baseline="0" dirty="0"/>
          </a:p>
          <a:p>
            <a:r>
              <a:rPr lang="en-US" baseline="0" dirty="0"/>
              <a:t>It would be beneficial for future work to improve sentiment analysis tools so they are capable of assessing anonymous physician social media data, since this type of data and these types of “masked” Twitter handles are not likely to disappear in the future.</a:t>
            </a:r>
          </a:p>
          <a:p>
            <a:endParaRPr lang="en-US" baseline="0" dirty="0"/>
          </a:p>
          <a:p>
            <a:r>
              <a:rPr lang="en-US" baseline="0" dirty="0"/>
              <a:t>Along those lines, since human language is complex, sentiment analysis can be difficult to get right.</a:t>
            </a:r>
          </a:p>
          <a:p>
            <a:endParaRPr lang="en-US" baseline="0" dirty="0"/>
          </a:p>
          <a:p>
            <a:r>
              <a:rPr lang="en-US" baseline="0" dirty="0"/>
              <a:t>We did a manual analysis of the physician tweets, and scored them positive, negative, or neutral, as the VADER sentiment analysis tool would do</a:t>
            </a:r>
          </a:p>
          <a:p>
            <a:endParaRPr lang="en-US" baseline="0" dirty="0"/>
          </a:p>
          <a:p>
            <a:r>
              <a:rPr lang="en-US" baseline="0" dirty="0"/>
              <a:t>Upon comparison with VADER, the F1 score was 0.52 with precision at .63 and recall at .56, and you can see from the examples in this table that there is perhaps room for improvement.</a:t>
            </a:r>
          </a:p>
          <a:p>
            <a:endParaRPr lang="en-US" dirty="0"/>
          </a:p>
        </p:txBody>
      </p:sp>
      <p:sp>
        <p:nvSpPr>
          <p:cNvPr id="4" name="Slide Number Placeholder 3"/>
          <p:cNvSpPr>
            <a:spLocks noGrp="1"/>
          </p:cNvSpPr>
          <p:nvPr>
            <p:ph type="sldNum" sz="quarter" idx="10"/>
          </p:nvPr>
        </p:nvSpPr>
        <p:spPr/>
        <p:txBody>
          <a:bodyPr/>
          <a:lstStyle/>
          <a:p>
            <a:fld id="{E4DF7389-3E0B-4938-BCFC-2FCDB28362FC}" type="slidenum">
              <a:rPr lang="en-US" smtClean="0"/>
              <a:t>17</a:t>
            </a:fld>
            <a:endParaRPr lang="en-US"/>
          </a:p>
        </p:txBody>
      </p:sp>
    </p:spTree>
    <p:extLst>
      <p:ext uri="{BB962C8B-B14F-4D97-AF65-F5344CB8AC3E}">
        <p14:creationId xmlns:p14="http://schemas.microsoft.com/office/powerpoint/2010/main" val="677137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Overall, Twitter is a rich, if not somewhat messy, data source for natural language processing research, but totally worth it to learn how to work with this data. It’s a lot of fun and really interesting. </a:t>
            </a:r>
            <a:endParaRPr lang="en-US" dirty="0"/>
          </a:p>
        </p:txBody>
      </p:sp>
      <p:sp>
        <p:nvSpPr>
          <p:cNvPr id="4" name="Slide Number Placeholder 3"/>
          <p:cNvSpPr>
            <a:spLocks noGrp="1"/>
          </p:cNvSpPr>
          <p:nvPr>
            <p:ph type="sldNum" sz="quarter" idx="10"/>
          </p:nvPr>
        </p:nvSpPr>
        <p:spPr/>
        <p:txBody>
          <a:bodyPr/>
          <a:lstStyle/>
          <a:p>
            <a:fld id="{E4DF7389-3E0B-4938-BCFC-2FCDB28362FC}" type="slidenum">
              <a:rPr lang="en-US" smtClean="0"/>
              <a:t>18</a:t>
            </a:fld>
            <a:endParaRPr lang="en-US"/>
          </a:p>
        </p:txBody>
      </p:sp>
    </p:spTree>
    <p:extLst>
      <p:ext uri="{BB962C8B-B14F-4D97-AF65-F5344CB8AC3E}">
        <p14:creationId xmlns:p14="http://schemas.microsoft.com/office/powerpoint/2010/main" val="4477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F7389-3E0B-4938-BCFC-2FCDB28362FC}" type="slidenum">
              <a:rPr lang="en-US" smtClean="0"/>
              <a:t>2</a:t>
            </a:fld>
            <a:endParaRPr lang="en-US"/>
          </a:p>
        </p:txBody>
      </p:sp>
    </p:spTree>
    <p:extLst>
      <p:ext uri="{BB962C8B-B14F-4D97-AF65-F5344CB8AC3E}">
        <p14:creationId xmlns:p14="http://schemas.microsoft.com/office/powerpoint/2010/main" val="640840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primarily useful for evaluating current public discourse and sentiments, but has been used as a data source for many different kinds of research studies: Twitter defines itself as what’s happening and what people are talking about right now, so if you’re interested in something like current and ongoing sentiments surrounding COVID19 vaccines, for example, Twitter might be a good source for that.</a:t>
            </a:r>
          </a:p>
          <a:p>
            <a:endParaRPr lang="en-US" dirty="0"/>
          </a:p>
          <a:p>
            <a:r>
              <a:rPr lang="en-US" dirty="0"/>
              <a:t>Before you can start using Twitter, you have to get yourself set up, so the first thing to note is that</a:t>
            </a:r>
          </a:p>
          <a:p>
            <a:endParaRPr lang="en-US" dirty="0"/>
          </a:p>
          <a:p>
            <a:r>
              <a:rPr lang="en-US" dirty="0"/>
              <a:t>Twitter has an Application Programming Interface (API) specifically catered toward academic researchers, which is pretty neat</a:t>
            </a:r>
          </a:p>
          <a:p>
            <a:endParaRPr lang="en-US" dirty="0"/>
          </a:p>
          <a:p>
            <a:r>
              <a:rPr lang="en-US" dirty="0"/>
              <a:t>So if you have a project you know you want to do, you would go to their developer site and create a Twitter developer account by applying for the academic research product track, and this will give you access to more data than a standard developer account</a:t>
            </a:r>
          </a:p>
          <a:p>
            <a:endParaRPr lang="en-US" dirty="0"/>
          </a:p>
          <a:p>
            <a:r>
              <a:rPr lang="en-US" dirty="0"/>
              <a:t>For example, you should be able to access historical tweets, as opposed to just the past seven days that a standard developer can access.</a:t>
            </a:r>
          </a:p>
          <a:p>
            <a:endParaRPr lang="en-US" dirty="0"/>
          </a:p>
          <a:p>
            <a:r>
              <a:rPr lang="en-US" dirty="0"/>
              <a:t>Through your developer account, you will be given a specific access token and a specific access token secret that will be used to authenticate the “app”/project you’ve created in order to use the Twitter API</a:t>
            </a:r>
          </a:p>
          <a:p>
            <a:endParaRPr lang="en-US" dirty="0"/>
          </a:p>
          <a:p>
            <a:r>
              <a:rPr lang="en-US" dirty="0"/>
              <a:t>Once you’ve done this, you can use whatever program you’re comfortable with, like python or R, to access and query the twitter data you want to use for your project. You’ll need that access token and access token secret for this. At this point, I would recommend looking up a coding-language specific tutorial online that gives you the code you’ll need to access the</a:t>
            </a:r>
            <a:r>
              <a:rPr lang="en-US" baseline="0" dirty="0"/>
              <a:t> </a:t>
            </a:r>
            <a:r>
              <a:rPr lang="en-US" dirty="0"/>
              <a:t>data you want to query. There are many methods for querying Twitter data, and there are tutorials and </a:t>
            </a:r>
            <a:r>
              <a:rPr lang="en-US" dirty="0" err="1"/>
              <a:t>Github</a:t>
            </a:r>
            <a:r>
              <a:rPr lang="en-US" dirty="0"/>
              <a:t> pages dedicated to this that will guide you through much better than I can do in this short presentation. Toward Data Science is a great site that publishes many of these tutorials, so I’d probably start there. </a:t>
            </a:r>
          </a:p>
        </p:txBody>
      </p:sp>
      <p:sp>
        <p:nvSpPr>
          <p:cNvPr id="4" name="Slide Number Placeholder 3"/>
          <p:cNvSpPr>
            <a:spLocks noGrp="1"/>
          </p:cNvSpPr>
          <p:nvPr>
            <p:ph type="sldNum" sz="quarter" idx="5"/>
          </p:nvPr>
        </p:nvSpPr>
        <p:spPr/>
        <p:txBody>
          <a:bodyPr/>
          <a:lstStyle/>
          <a:p>
            <a:fld id="{91BA4BF8-0B91-4A1A-A673-F716381C316E}" type="slidenum">
              <a:rPr lang="en-US" smtClean="0"/>
              <a:t>3</a:t>
            </a:fld>
            <a:endParaRPr lang="en-US"/>
          </a:p>
        </p:txBody>
      </p:sp>
    </p:spTree>
    <p:extLst>
      <p:ext uri="{BB962C8B-B14F-4D97-AF65-F5344CB8AC3E}">
        <p14:creationId xmlns:p14="http://schemas.microsoft.com/office/powerpoint/2010/main" val="95175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know who uses Twitter, and to reflect on how this may bias any conclusions made in a study that uses Twitter data.</a:t>
            </a:r>
          </a:p>
          <a:p>
            <a:endParaRPr lang="en-US" dirty="0"/>
          </a:p>
          <a:p>
            <a:r>
              <a:rPr lang="en-US" dirty="0"/>
              <a:t>Twitter users tend to be younger, tend to be more affluent, and tend to be what we might call politically left leaning. </a:t>
            </a:r>
          </a:p>
          <a:p>
            <a:endParaRPr lang="en-US" dirty="0"/>
          </a:p>
          <a:p>
            <a:r>
              <a:rPr lang="en-US" dirty="0"/>
              <a:t>In addition, research shows that 80% of tweets actually come from the top 10% of users, so depending upon how your queries are structured, you may not be getting a variety of tweets from a lot of different users, but are instead getting the tweets of a small subset of users.</a:t>
            </a:r>
          </a:p>
          <a:p>
            <a:endParaRPr lang="en-US" dirty="0"/>
          </a:p>
          <a:p>
            <a:r>
              <a:rPr lang="en-US" dirty="0"/>
              <a:t>So there are limitations to take into consideration if you’re considering using Twitter as a data source</a:t>
            </a:r>
          </a:p>
        </p:txBody>
      </p:sp>
      <p:sp>
        <p:nvSpPr>
          <p:cNvPr id="4" name="Slide Number Placeholder 3"/>
          <p:cNvSpPr>
            <a:spLocks noGrp="1"/>
          </p:cNvSpPr>
          <p:nvPr>
            <p:ph type="sldNum" sz="quarter" idx="5"/>
          </p:nvPr>
        </p:nvSpPr>
        <p:spPr/>
        <p:txBody>
          <a:bodyPr/>
          <a:lstStyle/>
          <a:p>
            <a:fld id="{91BA4BF8-0B91-4A1A-A673-F716381C316E}" type="slidenum">
              <a:rPr lang="en-US" smtClean="0"/>
              <a:t>4</a:t>
            </a:fld>
            <a:endParaRPr lang="en-US"/>
          </a:p>
        </p:txBody>
      </p:sp>
    </p:spTree>
    <p:extLst>
      <p:ext uri="{BB962C8B-B14F-4D97-AF65-F5344CB8AC3E}">
        <p14:creationId xmlns:p14="http://schemas.microsoft.com/office/powerpoint/2010/main" val="2476760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really five major fields, or objects that you can access. I would recommend going to the Twitter developer data dictionary available online for a better rundown on all of them. </a:t>
            </a:r>
          </a:p>
          <a:p>
            <a:endParaRPr lang="en-US" dirty="0"/>
          </a:p>
          <a:p>
            <a:r>
              <a:rPr lang="en-US" dirty="0"/>
              <a:t>First you have the tweet, of course. This is the text of the tweet itself. The tweet object also has the ID, which is not the User ID, but rather the unique identifier of that tweet. Every tweet has one of these, and it is how you can programmatically request the API to find that specific tweet. Among other things, the tweet also has the </a:t>
            </a:r>
            <a:r>
              <a:rPr lang="en-US" dirty="0" err="1"/>
              <a:t>author_id</a:t>
            </a:r>
            <a:r>
              <a:rPr lang="en-US" dirty="0"/>
              <a:t>, which is the unique identifier of the user who posted the tweet. This number can be used to hydrate the user object which I’ll talk about next.</a:t>
            </a:r>
          </a:p>
          <a:p>
            <a:endParaRPr lang="en-US" dirty="0"/>
          </a:p>
          <a:p>
            <a:r>
              <a:rPr lang="en-US" dirty="0"/>
              <a:t>The User field or object contains the metadata for the user, so things like the </a:t>
            </a:r>
            <a:r>
              <a:rPr lang="en-US" dirty="0" err="1"/>
              <a:t>author_id</a:t>
            </a:r>
            <a:r>
              <a:rPr lang="en-US" dirty="0"/>
              <a:t> number, name, username, when their account was created, text of the users bio if they provide that on their account, and a freeform location value if they have that.</a:t>
            </a:r>
          </a:p>
          <a:p>
            <a:endParaRPr lang="en-US" dirty="0"/>
          </a:p>
          <a:p>
            <a:r>
              <a:rPr lang="en-US" dirty="0"/>
              <a:t>There is also a media data object which is basically an image, GIF, or video attached to a Tweet if the user has posted one.</a:t>
            </a:r>
          </a:p>
          <a:p>
            <a:endParaRPr lang="en-US" dirty="0"/>
          </a:p>
          <a:p>
            <a:r>
              <a:rPr lang="en-US" dirty="0"/>
              <a:t>The poll object gives you the date and time that a poll was created on Twitter, as well as the options available in the poll.</a:t>
            </a:r>
          </a:p>
          <a:p>
            <a:endParaRPr lang="en-US" dirty="0"/>
          </a:p>
          <a:p>
            <a:r>
              <a:rPr lang="en-US" dirty="0"/>
              <a:t>And last is the place field, which if the user allows on their tweet, is a geo tag of the tweet, including the name of a place, the type of place such as city; it gives you the country, and the location in </a:t>
            </a:r>
            <a:r>
              <a:rPr lang="en-US" dirty="0" err="1"/>
              <a:t>geoJSON</a:t>
            </a:r>
            <a:r>
              <a:rPr lang="en-US" dirty="0"/>
              <a:t> format, which will tell you longitude and latitude. Just bear in mind that only about 1-2% of tweets are actually geo tagged, but there may be other ways to get at location data, like in the text of the tweet, for example.</a:t>
            </a:r>
            <a:endParaRPr lang="en-US" dirty="0">
              <a:cs typeface="Calibri"/>
            </a:endParaRPr>
          </a:p>
        </p:txBody>
      </p:sp>
      <p:sp>
        <p:nvSpPr>
          <p:cNvPr id="4" name="Slide Number Placeholder 3"/>
          <p:cNvSpPr>
            <a:spLocks noGrp="1"/>
          </p:cNvSpPr>
          <p:nvPr>
            <p:ph type="sldNum" sz="quarter" idx="5"/>
          </p:nvPr>
        </p:nvSpPr>
        <p:spPr/>
        <p:txBody>
          <a:bodyPr/>
          <a:lstStyle/>
          <a:p>
            <a:fld id="{91BA4BF8-0B91-4A1A-A673-F716381C316E}" type="slidenum">
              <a:rPr lang="en-US" smtClean="0"/>
              <a:t>5</a:t>
            </a:fld>
            <a:endParaRPr lang="en-US"/>
          </a:p>
        </p:txBody>
      </p:sp>
    </p:spTree>
    <p:extLst>
      <p:ext uri="{BB962C8B-B14F-4D97-AF65-F5344CB8AC3E}">
        <p14:creationId xmlns:p14="http://schemas.microsoft.com/office/powerpoint/2010/main" val="133835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common ways that natural language processing is used in everyday life. </a:t>
            </a:r>
          </a:p>
        </p:txBody>
      </p:sp>
      <p:sp>
        <p:nvSpPr>
          <p:cNvPr id="4" name="Slide Number Placeholder 3"/>
          <p:cNvSpPr>
            <a:spLocks noGrp="1"/>
          </p:cNvSpPr>
          <p:nvPr>
            <p:ph type="sldNum" sz="quarter" idx="5"/>
          </p:nvPr>
        </p:nvSpPr>
        <p:spPr/>
        <p:txBody>
          <a:bodyPr/>
          <a:lstStyle/>
          <a:p>
            <a:fld id="{91BA4BF8-0B91-4A1A-A673-F716381C316E}" type="slidenum">
              <a:rPr lang="en-US" smtClean="0"/>
              <a:t>6</a:t>
            </a:fld>
            <a:endParaRPr lang="en-US"/>
          </a:p>
        </p:txBody>
      </p:sp>
    </p:spTree>
    <p:extLst>
      <p:ext uri="{BB962C8B-B14F-4D97-AF65-F5344CB8AC3E}">
        <p14:creationId xmlns:p14="http://schemas.microsoft.com/office/powerpoint/2010/main" val="1071938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F7389-3E0B-4938-BCFC-2FCDB28362FC}" type="slidenum">
              <a:rPr lang="en-US" smtClean="0"/>
              <a:t>7</a:t>
            </a:fld>
            <a:endParaRPr lang="en-US"/>
          </a:p>
        </p:txBody>
      </p:sp>
    </p:spTree>
    <p:extLst>
      <p:ext uri="{BB962C8B-B14F-4D97-AF65-F5344CB8AC3E}">
        <p14:creationId xmlns:p14="http://schemas.microsoft.com/office/powerpoint/2010/main" val="2774517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E4DF7389-3E0B-4938-BCFC-2FCDB28362FC}" type="slidenum">
              <a:rPr lang="en-US" smtClean="0"/>
              <a:t>8</a:t>
            </a:fld>
            <a:endParaRPr lang="en-US"/>
          </a:p>
        </p:txBody>
      </p:sp>
    </p:spTree>
    <p:extLst>
      <p:ext uri="{BB962C8B-B14F-4D97-AF65-F5344CB8AC3E}">
        <p14:creationId xmlns:p14="http://schemas.microsoft.com/office/powerpoint/2010/main" val="268084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aseline="0" dirty="0"/>
          </a:p>
        </p:txBody>
      </p:sp>
      <p:sp>
        <p:nvSpPr>
          <p:cNvPr id="4" name="Slide Number Placeholder 3"/>
          <p:cNvSpPr>
            <a:spLocks noGrp="1"/>
          </p:cNvSpPr>
          <p:nvPr>
            <p:ph type="sldNum" sz="quarter" idx="10"/>
          </p:nvPr>
        </p:nvSpPr>
        <p:spPr/>
        <p:txBody>
          <a:bodyPr/>
          <a:lstStyle/>
          <a:p>
            <a:fld id="{E4DF7389-3E0B-4938-BCFC-2FCDB28362FC}" type="slidenum">
              <a:rPr lang="en-US" smtClean="0"/>
              <a:t>9</a:t>
            </a:fld>
            <a:endParaRPr lang="en-US"/>
          </a:p>
        </p:txBody>
      </p:sp>
    </p:spTree>
    <p:extLst>
      <p:ext uri="{BB962C8B-B14F-4D97-AF65-F5344CB8AC3E}">
        <p14:creationId xmlns:p14="http://schemas.microsoft.com/office/powerpoint/2010/main" val="1836730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11ABE-B755-426C-85C7-F208146CD1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C8084F-1E9C-4123-AEDE-9288EE29F4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1337F0-8AED-4007-A853-9A949CBBFF73}"/>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5" name="Footer Placeholder 4">
            <a:extLst>
              <a:ext uri="{FF2B5EF4-FFF2-40B4-BE49-F238E27FC236}">
                <a16:creationId xmlns:a16="http://schemas.microsoft.com/office/drawing/2014/main" id="{A1A7767B-ACEF-4CD3-AF5E-9B1B53075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2A2AF-17DE-4C8C-91DB-7B59E7E1CE16}"/>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20881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0A121-A1CF-48A7-8B3C-A9F0BBA0AC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251435-E99B-4860-86F7-A91CB58199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7A630-BD63-4EBF-9D13-48CAA95B8795}"/>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5" name="Footer Placeholder 4">
            <a:extLst>
              <a:ext uri="{FF2B5EF4-FFF2-40B4-BE49-F238E27FC236}">
                <a16:creationId xmlns:a16="http://schemas.microsoft.com/office/drawing/2014/main" id="{AF0B4CB7-BBB5-4BF1-AD4C-5ED6F099A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C556E-05C4-440A-8299-6C157F3856C2}"/>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135515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C2C066-7C1B-4B56-9AF8-0FC62F92D2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A09546-14DD-47DA-B5D3-70A408FC00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9684C-471F-493D-A153-5E5C75060458}"/>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5" name="Footer Placeholder 4">
            <a:extLst>
              <a:ext uri="{FF2B5EF4-FFF2-40B4-BE49-F238E27FC236}">
                <a16:creationId xmlns:a16="http://schemas.microsoft.com/office/drawing/2014/main" id="{97AD563E-49A2-4ACB-A2F7-E6F019D57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10AAD-9285-415E-A873-60392C3893C5}"/>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129797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1382-423C-42F6-AF8B-FC14A185D6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1DEA6-77FC-49BA-8A8F-CD5D0298F9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A96D79-BFBD-4D9B-97B1-047987DCAE79}"/>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5" name="Footer Placeholder 4">
            <a:extLst>
              <a:ext uri="{FF2B5EF4-FFF2-40B4-BE49-F238E27FC236}">
                <a16:creationId xmlns:a16="http://schemas.microsoft.com/office/drawing/2014/main" id="{DA3E8566-8BFE-4D60-A409-1D38D05BA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2D63A-F5D7-4BA5-9A7C-A19C5C1A3F46}"/>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43692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B0E3F-26A7-4372-B499-01F65E4BBC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7DC6A5-E154-4C8B-90F5-A8E4EE6C1C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D5E086-C658-46E7-9863-B23F9653AAC5}"/>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5" name="Footer Placeholder 4">
            <a:extLst>
              <a:ext uri="{FF2B5EF4-FFF2-40B4-BE49-F238E27FC236}">
                <a16:creationId xmlns:a16="http://schemas.microsoft.com/office/drawing/2014/main" id="{6BB42538-7A62-47A2-BB3E-CCAAC21E8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56812-D531-4E7B-AB55-89D1CA7E6E06}"/>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3804662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AF22-6B19-4BC3-9DE6-70B2EDE29F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006D4A-5345-4F61-8AEA-44E76E4ADB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FAF893-711A-4482-874F-EB118BF00A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981D9-D4D5-4E97-80E6-DB6EF01E3F62}"/>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6" name="Footer Placeholder 5">
            <a:extLst>
              <a:ext uri="{FF2B5EF4-FFF2-40B4-BE49-F238E27FC236}">
                <a16:creationId xmlns:a16="http://schemas.microsoft.com/office/drawing/2014/main" id="{9F43E6A1-FE54-40EC-A43F-41BD6F1CA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1CABA-D23E-4AE7-AB91-DF0F42A32677}"/>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172565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770F-968D-4030-B255-15DADE9DC6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045474-92BC-497A-A5D6-419EAB300F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CBC41-1C8B-480C-AF73-05B137260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25CC23-DF6E-48B3-93E1-18F062C06F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8CD60E-797F-4182-98EE-22F4E822F8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A224C2-A9FE-47EC-A035-06FADBC9F3C5}"/>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8" name="Footer Placeholder 7">
            <a:extLst>
              <a:ext uri="{FF2B5EF4-FFF2-40B4-BE49-F238E27FC236}">
                <a16:creationId xmlns:a16="http://schemas.microsoft.com/office/drawing/2014/main" id="{ABEA613D-FE3A-4F08-AFFB-14395DE357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CF21E2-F5F8-488E-AB1C-0241E19A0B43}"/>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2178999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D38E-6852-4DA9-86BC-0E583DFA53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960622-FB17-4834-AAFC-59388B72CCDE}"/>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4" name="Footer Placeholder 3">
            <a:extLst>
              <a:ext uri="{FF2B5EF4-FFF2-40B4-BE49-F238E27FC236}">
                <a16:creationId xmlns:a16="http://schemas.microsoft.com/office/drawing/2014/main" id="{DDA0EA90-6391-4661-BCD0-FB6987454F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261C5D-2EED-47A3-82C7-C3FE93915181}"/>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61334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0BF95-BFCA-4204-B15E-A083B688A380}"/>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3" name="Footer Placeholder 2">
            <a:extLst>
              <a:ext uri="{FF2B5EF4-FFF2-40B4-BE49-F238E27FC236}">
                <a16:creationId xmlns:a16="http://schemas.microsoft.com/office/drawing/2014/main" id="{AD6CBD09-7D42-408C-A8C0-3CB62D32AF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2DB20-B8B9-4AA5-8D01-DAF0FEB2FEE3}"/>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395353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EAAC1-57D8-49F1-91D7-267E08CD4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116FDD-C3C1-4C64-83DD-6D5F829FA1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9C9D5C-FC18-4898-B665-AA9C63610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E62714-74FC-4974-81E6-468059408E9F}"/>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6" name="Footer Placeholder 5">
            <a:extLst>
              <a:ext uri="{FF2B5EF4-FFF2-40B4-BE49-F238E27FC236}">
                <a16:creationId xmlns:a16="http://schemas.microsoft.com/office/drawing/2014/main" id="{1E496A22-2AC0-49BF-82D8-AAEF94D3F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340DE-500D-452A-BE0B-EC3DEF5ACF61}"/>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357064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3B83-B28A-4492-BB96-917905E3B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4E75F6-6ED6-4FBB-93A8-92F4CF46C8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A703BC-3E30-4D71-A595-F572F1B48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03380-F556-48D9-B469-EF6B3F30CD21}"/>
              </a:ext>
            </a:extLst>
          </p:cNvPr>
          <p:cNvSpPr>
            <a:spLocks noGrp="1"/>
          </p:cNvSpPr>
          <p:nvPr>
            <p:ph type="dt" sz="half" idx="10"/>
          </p:nvPr>
        </p:nvSpPr>
        <p:spPr/>
        <p:txBody>
          <a:bodyPr/>
          <a:lstStyle/>
          <a:p>
            <a:fld id="{1C9A63F4-B39D-4489-89F8-52B10E14BD28}" type="datetimeFigureOut">
              <a:rPr lang="en-US" smtClean="0"/>
              <a:t>9/30/2021</a:t>
            </a:fld>
            <a:endParaRPr lang="en-US"/>
          </a:p>
        </p:txBody>
      </p:sp>
      <p:sp>
        <p:nvSpPr>
          <p:cNvPr id="6" name="Footer Placeholder 5">
            <a:extLst>
              <a:ext uri="{FF2B5EF4-FFF2-40B4-BE49-F238E27FC236}">
                <a16:creationId xmlns:a16="http://schemas.microsoft.com/office/drawing/2014/main" id="{9D04D158-0B47-47CB-99C4-9C35EB606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FD4F2A-99E7-406A-8986-208541A2BB46}"/>
              </a:ext>
            </a:extLst>
          </p:cNvPr>
          <p:cNvSpPr>
            <a:spLocks noGrp="1"/>
          </p:cNvSpPr>
          <p:nvPr>
            <p:ph type="sldNum" sz="quarter" idx="12"/>
          </p:nvPr>
        </p:nvSpPr>
        <p:spPr/>
        <p:txBody>
          <a:bodyPr/>
          <a:lstStyle/>
          <a:p>
            <a:fld id="{C20305CC-BB67-4FD5-BFBC-0E20DEB7A478}" type="slidenum">
              <a:rPr lang="en-US" smtClean="0"/>
              <a:t>‹#›</a:t>
            </a:fld>
            <a:endParaRPr lang="en-US"/>
          </a:p>
        </p:txBody>
      </p:sp>
    </p:spTree>
    <p:extLst>
      <p:ext uri="{BB962C8B-B14F-4D97-AF65-F5344CB8AC3E}">
        <p14:creationId xmlns:p14="http://schemas.microsoft.com/office/powerpoint/2010/main" val="55484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EEE999-1C16-4FE6-954A-4DEB86D6FA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31C1F8-7924-47C2-A1A4-8925529E3E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BC1F1-06C9-4525-8168-624317398D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A63F4-B39D-4489-89F8-52B10E14BD28}" type="datetimeFigureOut">
              <a:rPr lang="en-US" smtClean="0"/>
              <a:t>9/30/2021</a:t>
            </a:fld>
            <a:endParaRPr lang="en-US"/>
          </a:p>
        </p:txBody>
      </p:sp>
      <p:sp>
        <p:nvSpPr>
          <p:cNvPr id="5" name="Footer Placeholder 4">
            <a:extLst>
              <a:ext uri="{FF2B5EF4-FFF2-40B4-BE49-F238E27FC236}">
                <a16:creationId xmlns:a16="http://schemas.microsoft.com/office/drawing/2014/main" id="{A3DA7117-43E3-4F30-A480-0248A75634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EF9780-C5E0-44DB-AF84-725EBC74AE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305CC-BB67-4FD5-BFBC-0E20DEB7A478}" type="slidenum">
              <a:rPr lang="en-US" smtClean="0"/>
              <a:t>‹#›</a:t>
            </a:fld>
            <a:endParaRPr lang="en-US"/>
          </a:p>
        </p:txBody>
      </p:sp>
    </p:spTree>
    <p:extLst>
      <p:ext uri="{BB962C8B-B14F-4D97-AF65-F5344CB8AC3E}">
        <p14:creationId xmlns:p14="http://schemas.microsoft.com/office/powerpoint/2010/main" val="3139001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katherine.sullivan@state.co.us" TargetMode="External"/><Relationship Id="rId4" Type="http://schemas.openxmlformats.org/officeDocument/2006/relationships/hyperlink" Target="mailto:katherine.sullivan@cuanschutz.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omnicoreagency.com/twitter-statistics/#:~:text=Roughly%2042%25%20of%20Twitter%20users,monetizable%20daily%20active%20Twitter%20users.&amp;text=38%25%20of%20U.S.%20Twitter%20users,%2475%2C000%20or%20more%20use%20Twitter" TargetMode="External"/><Relationship Id="rId2" Type="http://schemas.openxmlformats.org/officeDocument/2006/relationships/hyperlink" Target="https://s22.q4cdn.com/826641620/files/doc_financials/2020/q3/Q3-2020-Selected-Financials-and-Metrics.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hyperlink" Target="mailto:Katherine.Sullivan@state.co.u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eveloper.twitter.com/en/solutions/academic-research" TargetMode="External"/><Relationship Id="rId2" Type="http://schemas.openxmlformats.org/officeDocument/2006/relationships/hyperlink" Target="https://developer.twitter.com/en/solutions/academic-research/application-info"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eveloper.twitter.com/en/solutions/academic-research"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analisisdemedios.blogspot.com/2013/05/twitter-recopilara-informacion-personal.html"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commons.wikimedia.org/wiki/File:EpicEarth-Globespin-tilt-23.4.gif" TargetMode="External"/><Relationship Id="rId13" Type="http://schemas.openxmlformats.org/officeDocument/2006/relationships/hyperlink" Target="https://commons.wikimedia.org/wiki/File:Google_Maps_pin.svg" TargetMode="External"/><Relationship Id="rId3" Type="http://schemas.openxmlformats.org/officeDocument/2006/relationships/image" Target="../media/image3.png"/><Relationship Id="rId7" Type="http://schemas.openxmlformats.org/officeDocument/2006/relationships/image" Target="../media/image5.gif"/><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theijoem.com/" TargetMode="External"/><Relationship Id="rId11" Type="http://schemas.openxmlformats.org/officeDocument/2006/relationships/hyperlink" Target="https://www.needpix.com/photo/download/1297886/survey-poll-pencil-icon-checkbox-free-vector-graphics-free-pictures-free-photos-free-images" TargetMode="External"/><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hyperlink" Target="https://commons.wikimedia.org/wiki/File:Black_Cartoon_Man_Using_A_Computer.svg" TargetMode="External"/><Relationship Id="rId9"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worldscientific.com/doi/abs/10.1142/9789811232701_0010" TargetMode="External"/><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openxmlformats.org/officeDocument/2006/relationships/hyperlink" Target="https://twitter.com/Covid19Doc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972300"/>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903D7C-6B52-4E9D-913E-608E0427725B}"/>
              </a:ext>
            </a:extLst>
          </p:cNvPr>
          <p:cNvSpPr>
            <a:spLocks noGrp="1"/>
          </p:cNvSpPr>
          <p:nvPr>
            <p:ph type="ctrTitle"/>
          </p:nvPr>
        </p:nvSpPr>
        <p:spPr>
          <a:xfrm>
            <a:off x="1524000" y="525780"/>
            <a:ext cx="9144000" cy="1749743"/>
          </a:xfrm>
        </p:spPr>
        <p:txBody>
          <a:bodyPr/>
          <a:lstStyle/>
          <a:p>
            <a:r>
              <a:rPr lang="en-US" b="1" dirty="0">
                <a:solidFill>
                  <a:srgbClr val="00B0F0"/>
                </a:solidFill>
                <a:effectLst>
                  <a:outerShdw blurRad="38100" dist="38100" dir="2700000" algn="tl">
                    <a:srgbClr val="000000">
                      <a:alpha val="43137"/>
                    </a:srgbClr>
                  </a:outerShdw>
                </a:effectLst>
              </a:rPr>
              <a:t>Twitter for Natural Language Processing</a:t>
            </a:r>
          </a:p>
        </p:txBody>
      </p:sp>
      <p:sp>
        <p:nvSpPr>
          <p:cNvPr id="3" name="Subtitle 2">
            <a:extLst>
              <a:ext uri="{FF2B5EF4-FFF2-40B4-BE49-F238E27FC236}">
                <a16:creationId xmlns:a16="http://schemas.microsoft.com/office/drawing/2014/main" id="{9932EDA9-51BD-418F-8A3F-9365790C00A9}"/>
              </a:ext>
            </a:extLst>
          </p:cNvPr>
          <p:cNvSpPr>
            <a:spLocks noGrp="1"/>
          </p:cNvSpPr>
          <p:nvPr>
            <p:ph type="subTitle" idx="1"/>
          </p:nvPr>
        </p:nvSpPr>
        <p:spPr>
          <a:xfrm>
            <a:off x="1196340" y="4027989"/>
            <a:ext cx="9799320" cy="2440755"/>
          </a:xfrm>
        </p:spPr>
        <p:txBody>
          <a:bodyPr>
            <a:normAutofit fontScale="92500" lnSpcReduction="10000"/>
          </a:bodyPr>
          <a:lstStyle/>
          <a:p>
            <a:r>
              <a:rPr lang="en-US" b="1" dirty="0"/>
              <a:t>Katie J. Sullivan, Ph.D.</a:t>
            </a:r>
          </a:p>
          <a:p>
            <a:r>
              <a:rPr lang="en-US" b="1" dirty="0"/>
              <a:t>Prescription Drug Epidemiologist</a:t>
            </a:r>
          </a:p>
          <a:p>
            <a:r>
              <a:rPr lang="en-US" b="1" dirty="0"/>
              <a:t>CO Dept. of Public Health and Environment (CDPHE)</a:t>
            </a:r>
          </a:p>
          <a:p>
            <a:r>
              <a:rPr lang="en-US" b="1" dirty="0"/>
              <a:t>September 28, 2021</a:t>
            </a:r>
          </a:p>
          <a:p>
            <a:r>
              <a:rPr lang="en-US" b="1" dirty="0">
                <a:hlinkClick r:id="rId4"/>
              </a:rPr>
              <a:t>katherine.sullivan@cuanschutz.edu</a:t>
            </a:r>
            <a:r>
              <a:rPr lang="en-US" b="1" dirty="0"/>
              <a:t> </a:t>
            </a:r>
          </a:p>
          <a:p>
            <a:r>
              <a:rPr lang="en-US" b="1" dirty="0">
                <a:hlinkClick r:id="rId5"/>
              </a:rPr>
              <a:t>katherine.sullivan@state.co.us</a:t>
            </a:r>
            <a:r>
              <a:rPr lang="en-US" b="1" dirty="0"/>
              <a:t> </a:t>
            </a:r>
          </a:p>
        </p:txBody>
      </p:sp>
    </p:spTree>
    <p:extLst>
      <p:ext uri="{BB962C8B-B14F-4D97-AF65-F5344CB8AC3E}">
        <p14:creationId xmlns:p14="http://schemas.microsoft.com/office/powerpoint/2010/main" val="3432681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15800" y="2798865"/>
            <a:ext cx="2724545" cy="3604219"/>
          </a:xfrm>
          <a:prstGeom prst="rect">
            <a:avLst/>
          </a:prstGeom>
        </p:spPr>
      </p:pic>
      <p:sp>
        <p:nvSpPr>
          <p:cNvPr id="2" name="Title 1"/>
          <p:cNvSpPr>
            <a:spLocks noGrp="1"/>
          </p:cNvSpPr>
          <p:nvPr>
            <p:ph type="title"/>
          </p:nvPr>
        </p:nvSpPr>
        <p:spPr>
          <a:xfrm>
            <a:off x="189917" y="311947"/>
            <a:ext cx="10515600" cy="1325563"/>
          </a:xfrm>
        </p:spPr>
        <p:txBody>
          <a:bodyPr/>
          <a:lstStyle/>
          <a:p>
            <a:r>
              <a:rPr lang="en-US" dirty="0"/>
              <a:t>Methods: Analysis</a:t>
            </a:r>
          </a:p>
        </p:txBody>
      </p:sp>
      <p:sp>
        <p:nvSpPr>
          <p:cNvPr id="3" name="Content Placeholder 2"/>
          <p:cNvSpPr>
            <a:spLocks noGrp="1"/>
          </p:cNvSpPr>
          <p:nvPr>
            <p:ph idx="1"/>
          </p:nvPr>
        </p:nvSpPr>
        <p:spPr>
          <a:xfrm>
            <a:off x="377038" y="1509781"/>
            <a:ext cx="10515600" cy="4351338"/>
          </a:xfrm>
        </p:spPr>
        <p:txBody>
          <a:bodyPr/>
          <a:lstStyle/>
          <a:p>
            <a:r>
              <a:rPr lang="en-US" dirty="0"/>
              <a:t>Compared frequency of most common bigrams and trigrams and four pre-selected topics of interest between datasets:</a:t>
            </a:r>
          </a:p>
        </p:txBody>
      </p:sp>
      <p:sp>
        <p:nvSpPr>
          <p:cNvPr id="4" name="Footer Placeholder 3"/>
          <p:cNvSpPr>
            <a:spLocks noGrp="1"/>
          </p:cNvSpPr>
          <p:nvPr>
            <p:ph type="ftr" sz="quarter" idx="11"/>
          </p:nvPr>
        </p:nvSpPr>
        <p:spPr/>
        <p:txBody>
          <a:bodyPr/>
          <a:lstStyle/>
          <a:p>
            <a:r>
              <a:rPr lang="en-US"/>
              <a:t>Pacific Symposium on Biocomputing 2021</a:t>
            </a:r>
          </a:p>
        </p:txBody>
      </p:sp>
      <p:sp>
        <p:nvSpPr>
          <p:cNvPr id="5" name="Slide Number Placeholder 4"/>
          <p:cNvSpPr>
            <a:spLocks noGrp="1"/>
          </p:cNvSpPr>
          <p:nvPr>
            <p:ph type="sldNum" sz="quarter" idx="12"/>
          </p:nvPr>
        </p:nvSpPr>
        <p:spPr/>
        <p:txBody>
          <a:bodyPr/>
          <a:lstStyle/>
          <a:p>
            <a:fld id="{B158FB27-A73B-4570-9B57-347D63FFCC39}" type="slidenum">
              <a:rPr lang="en-US" smtClean="0"/>
              <a:t>10</a:t>
            </a:fld>
            <a:endParaRPr lang="en-US"/>
          </a:p>
        </p:txBody>
      </p:sp>
      <p:pic>
        <p:nvPicPr>
          <p:cNvPr id="8" name="Picture 7"/>
          <p:cNvPicPr>
            <a:picLocks noChangeAspect="1"/>
          </p:cNvPicPr>
          <p:nvPr/>
        </p:nvPicPr>
        <p:blipFill>
          <a:blip r:embed="rId4"/>
          <a:stretch>
            <a:fillRect/>
          </a:stretch>
        </p:blipFill>
        <p:spPr>
          <a:xfrm>
            <a:off x="3334356" y="4054782"/>
            <a:ext cx="2619375" cy="1743075"/>
          </a:xfrm>
          <a:prstGeom prst="rect">
            <a:avLst/>
          </a:prstGeom>
        </p:spPr>
      </p:pic>
      <p:sp>
        <p:nvSpPr>
          <p:cNvPr id="9" name="TextBox 8"/>
          <p:cNvSpPr txBox="1"/>
          <p:nvPr/>
        </p:nvSpPr>
        <p:spPr>
          <a:xfrm>
            <a:off x="3336803" y="3685450"/>
            <a:ext cx="2591898" cy="369332"/>
          </a:xfrm>
          <a:prstGeom prst="rect">
            <a:avLst/>
          </a:prstGeom>
          <a:noFill/>
        </p:spPr>
        <p:txBody>
          <a:bodyPr wrap="square" rtlCol="0">
            <a:spAutoFit/>
          </a:bodyPr>
          <a:lstStyle/>
          <a:p>
            <a:r>
              <a:rPr lang="en-US" dirty="0"/>
              <a:t>2. Unemployment</a:t>
            </a:r>
          </a:p>
        </p:txBody>
      </p:sp>
      <p:sp>
        <p:nvSpPr>
          <p:cNvPr id="10" name="TextBox 9"/>
          <p:cNvSpPr txBox="1"/>
          <p:nvPr/>
        </p:nvSpPr>
        <p:spPr>
          <a:xfrm>
            <a:off x="654949" y="2633049"/>
            <a:ext cx="3489853" cy="369332"/>
          </a:xfrm>
          <a:prstGeom prst="rect">
            <a:avLst/>
          </a:prstGeom>
          <a:noFill/>
        </p:spPr>
        <p:txBody>
          <a:bodyPr wrap="square" rtlCol="0">
            <a:spAutoFit/>
          </a:bodyPr>
          <a:lstStyle/>
          <a:p>
            <a:r>
              <a:rPr lang="en-US" dirty="0"/>
              <a:t>1. Personal protective equipment</a:t>
            </a:r>
          </a:p>
        </p:txBody>
      </p:sp>
      <p:pic>
        <p:nvPicPr>
          <p:cNvPr id="12" name="Picture 11" descr="Virtual Visits: Telehealth and Older Adults | National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1595" y="3308318"/>
            <a:ext cx="2387432" cy="1629517"/>
          </a:xfrm>
          <a:prstGeom prst="rect">
            <a:avLst/>
          </a:prstGeom>
        </p:spPr>
      </p:pic>
      <p:sp>
        <p:nvSpPr>
          <p:cNvPr id="13" name="TextBox 12"/>
          <p:cNvSpPr txBox="1"/>
          <p:nvPr/>
        </p:nvSpPr>
        <p:spPr>
          <a:xfrm>
            <a:off x="6279362" y="2952652"/>
            <a:ext cx="2591898" cy="369332"/>
          </a:xfrm>
          <a:prstGeom prst="rect">
            <a:avLst/>
          </a:prstGeom>
          <a:noFill/>
        </p:spPr>
        <p:txBody>
          <a:bodyPr wrap="square" rtlCol="0">
            <a:spAutoFit/>
          </a:bodyPr>
          <a:lstStyle/>
          <a:p>
            <a:r>
              <a:rPr lang="en-US" dirty="0"/>
              <a:t>3. Telemedicine</a:t>
            </a:r>
          </a:p>
        </p:txBody>
      </p:sp>
      <p:pic>
        <p:nvPicPr>
          <p:cNvPr id="14" name="Picture 13"/>
          <p:cNvPicPr>
            <a:picLocks noChangeAspect="1"/>
          </p:cNvPicPr>
          <p:nvPr/>
        </p:nvPicPr>
        <p:blipFill>
          <a:blip r:embed="rId6"/>
          <a:stretch>
            <a:fillRect/>
          </a:stretch>
        </p:blipFill>
        <p:spPr>
          <a:xfrm>
            <a:off x="9186475" y="4054781"/>
            <a:ext cx="2619375" cy="1743075"/>
          </a:xfrm>
          <a:prstGeom prst="rect">
            <a:avLst/>
          </a:prstGeom>
        </p:spPr>
      </p:pic>
      <p:sp>
        <p:nvSpPr>
          <p:cNvPr id="16" name="TextBox 15"/>
          <p:cNvSpPr txBox="1"/>
          <p:nvPr/>
        </p:nvSpPr>
        <p:spPr>
          <a:xfrm>
            <a:off x="9133266" y="3685450"/>
            <a:ext cx="2591898" cy="369332"/>
          </a:xfrm>
          <a:prstGeom prst="rect">
            <a:avLst/>
          </a:prstGeom>
          <a:noFill/>
        </p:spPr>
        <p:txBody>
          <a:bodyPr wrap="square" rtlCol="0">
            <a:spAutoFit/>
          </a:bodyPr>
          <a:lstStyle/>
          <a:p>
            <a:r>
              <a:rPr lang="en-US" dirty="0"/>
              <a:t>4. Racial injustice</a:t>
            </a:r>
          </a:p>
        </p:txBody>
      </p:sp>
    </p:spTree>
    <p:extLst>
      <p:ext uri="{BB962C8B-B14F-4D97-AF65-F5344CB8AC3E}">
        <p14:creationId xmlns:p14="http://schemas.microsoft.com/office/powerpoint/2010/main" val="1168133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44" y="121724"/>
            <a:ext cx="10515600" cy="1325563"/>
          </a:xfrm>
        </p:spPr>
        <p:txBody>
          <a:bodyPr/>
          <a:lstStyle/>
          <a:p>
            <a:r>
              <a:rPr lang="en-US" dirty="0"/>
              <a:t>Methods: Analysis</a:t>
            </a:r>
          </a:p>
        </p:txBody>
      </p:sp>
      <p:sp>
        <p:nvSpPr>
          <p:cNvPr id="3" name="Content Placeholder 2"/>
          <p:cNvSpPr>
            <a:spLocks noGrp="1"/>
          </p:cNvSpPr>
          <p:nvPr>
            <p:ph idx="1"/>
          </p:nvPr>
        </p:nvSpPr>
        <p:spPr>
          <a:xfrm>
            <a:off x="230245" y="3780980"/>
            <a:ext cx="10453105" cy="2802236"/>
          </a:xfrm>
        </p:spPr>
        <p:txBody>
          <a:bodyPr>
            <a:normAutofit/>
          </a:bodyPr>
          <a:lstStyle/>
          <a:p>
            <a:r>
              <a:rPr lang="en-US" dirty="0"/>
              <a:t>Compared results from VADER analysis to larger COVID-19 discourse data</a:t>
            </a:r>
          </a:p>
          <a:p>
            <a:r>
              <a:rPr lang="en-US" dirty="0"/>
              <a:t>Precision, recall, and F1 scores calculated: VADER sentiment results compared to manually classified sentiments for physician tweets </a:t>
            </a:r>
          </a:p>
        </p:txBody>
      </p:sp>
      <p:sp>
        <p:nvSpPr>
          <p:cNvPr id="4" name="Footer Placeholder 3"/>
          <p:cNvSpPr>
            <a:spLocks noGrp="1"/>
          </p:cNvSpPr>
          <p:nvPr>
            <p:ph type="ftr" sz="quarter" idx="11"/>
          </p:nvPr>
        </p:nvSpPr>
        <p:spPr/>
        <p:txBody>
          <a:bodyPr/>
          <a:lstStyle/>
          <a:p>
            <a:r>
              <a:rPr lang="en-US"/>
              <a:t>Pacific Symposium on Biocomputing 2021</a:t>
            </a:r>
          </a:p>
        </p:txBody>
      </p:sp>
      <p:sp>
        <p:nvSpPr>
          <p:cNvPr id="5" name="Slide Number Placeholder 4"/>
          <p:cNvSpPr>
            <a:spLocks noGrp="1"/>
          </p:cNvSpPr>
          <p:nvPr>
            <p:ph type="sldNum" sz="quarter" idx="12"/>
          </p:nvPr>
        </p:nvSpPr>
        <p:spPr/>
        <p:txBody>
          <a:bodyPr/>
          <a:lstStyle/>
          <a:p>
            <a:fld id="{B158FB27-A73B-4570-9B57-347D63FFCC39}" type="slidenum">
              <a:rPr lang="en-US" smtClean="0"/>
              <a:t>11</a:t>
            </a:fld>
            <a:endParaRPr lang="en-US"/>
          </a:p>
        </p:txBody>
      </p:sp>
      <p:pic>
        <p:nvPicPr>
          <p:cNvPr id="7" name="Picture 6"/>
          <p:cNvPicPr>
            <a:picLocks noChangeAspect="1"/>
          </p:cNvPicPr>
          <p:nvPr/>
        </p:nvPicPr>
        <p:blipFill>
          <a:blip r:embed="rId3"/>
          <a:stretch>
            <a:fillRect/>
          </a:stretch>
        </p:blipFill>
        <p:spPr>
          <a:xfrm>
            <a:off x="8610600" y="455636"/>
            <a:ext cx="3246079" cy="3325344"/>
          </a:xfrm>
          <a:prstGeom prst="rect">
            <a:avLst/>
          </a:prstGeom>
        </p:spPr>
      </p:pic>
      <p:sp>
        <p:nvSpPr>
          <p:cNvPr id="8" name="Rectangle 7"/>
          <p:cNvSpPr/>
          <p:nvPr/>
        </p:nvSpPr>
        <p:spPr>
          <a:xfrm>
            <a:off x="230245" y="1174868"/>
            <a:ext cx="8400091" cy="2713563"/>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Evaluated physician data sentiments with two popular sentiment analysis methods to gain insight into accuracy of such approaches:</a:t>
            </a:r>
          </a:p>
          <a:p>
            <a:pPr marL="685800" lvl="1" indent="-228600">
              <a:lnSpc>
                <a:spcPct val="90000"/>
              </a:lnSpc>
              <a:spcBef>
                <a:spcPts val="500"/>
              </a:spcBef>
              <a:buFont typeface="Arial" panose="020B0604020202020204" pitchFamily="34" charset="0"/>
              <a:buChar char="•"/>
            </a:pPr>
            <a:r>
              <a:rPr lang="en-US" sz="2400" dirty="0">
                <a:solidFill>
                  <a:prstClr val="black"/>
                </a:solidFill>
              </a:rPr>
              <a:t>NRC (National Research Council Word-Emotion Association Lexicon)</a:t>
            </a:r>
            <a:r>
              <a:rPr lang="en-US" sz="2400" baseline="30000" dirty="0">
                <a:solidFill>
                  <a:prstClr val="black"/>
                </a:solidFill>
              </a:rPr>
              <a:t>9</a:t>
            </a:r>
            <a:endParaRPr lang="en-US" sz="2400" dirty="0">
              <a:solidFill>
                <a:prstClr val="black"/>
              </a:solidFill>
            </a:endParaRPr>
          </a:p>
          <a:p>
            <a:pPr marL="685800" lvl="1" indent="-228600">
              <a:lnSpc>
                <a:spcPct val="90000"/>
              </a:lnSpc>
              <a:spcBef>
                <a:spcPts val="500"/>
              </a:spcBef>
              <a:buFont typeface="Arial" panose="020B0604020202020204" pitchFamily="34" charset="0"/>
              <a:buChar char="•"/>
            </a:pPr>
            <a:r>
              <a:rPr lang="en-US" sz="2400" dirty="0">
                <a:solidFill>
                  <a:prstClr val="black"/>
                </a:solidFill>
              </a:rPr>
              <a:t>VADER (Valence Aware Dictionary and </a:t>
            </a:r>
            <a:r>
              <a:rPr lang="en-US" sz="2400" dirty="0" err="1">
                <a:solidFill>
                  <a:prstClr val="black"/>
                </a:solidFill>
              </a:rPr>
              <a:t>sEntiment</a:t>
            </a:r>
            <a:r>
              <a:rPr lang="en-US" sz="2400" dirty="0">
                <a:solidFill>
                  <a:prstClr val="black"/>
                </a:solidFill>
              </a:rPr>
              <a:t> </a:t>
            </a:r>
            <a:r>
              <a:rPr lang="en-US" sz="2400" dirty="0" err="1">
                <a:solidFill>
                  <a:prstClr val="black"/>
                </a:solidFill>
              </a:rPr>
              <a:t>Reasoner</a:t>
            </a:r>
            <a:r>
              <a:rPr lang="en-US" sz="2400" dirty="0">
                <a:solidFill>
                  <a:prstClr val="black"/>
                </a:solidFill>
              </a:rPr>
              <a:t>)</a:t>
            </a:r>
            <a:r>
              <a:rPr lang="en-US" sz="2400" baseline="30000" dirty="0">
                <a:solidFill>
                  <a:prstClr val="black"/>
                </a:solidFill>
              </a:rPr>
              <a:t>10</a:t>
            </a:r>
            <a:endParaRPr lang="en-US" sz="2400" dirty="0">
              <a:solidFill>
                <a:prstClr val="black"/>
              </a:solidFill>
            </a:endParaRPr>
          </a:p>
        </p:txBody>
      </p:sp>
      <p:sp>
        <p:nvSpPr>
          <p:cNvPr id="9" name="TextBox 8"/>
          <p:cNvSpPr txBox="1"/>
          <p:nvPr/>
        </p:nvSpPr>
        <p:spPr>
          <a:xfrm>
            <a:off x="11545122" y="455636"/>
            <a:ext cx="374970" cy="307777"/>
          </a:xfrm>
          <a:prstGeom prst="rect">
            <a:avLst/>
          </a:prstGeom>
          <a:noFill/>
        </p:spPr>
        <p:txBody>
          <a:bodyPr wrap="square" rtlCol="0">
            <a:spAutoFit/>
          </a:bodyPr>
          <a:lstStyle/>
          <a:p>
            <a:r>
              <a:rPr lang="en-US" sz="1400" dirty="0"/>
              <a:t>11</a:t>
            </a:r>
          </a:p>
        </p:txBody>
      </p:sp>
      <p:sp>
        <p:nvSpPr>
          <p:cNvPr id="10" name="TextBox 9"/>
          <p:cNvSpPr txBox="1"/>
          <p:nvPr/>
        </p:nvSpPr>
        <p:spPr>
          <a:xfrm>
            <a:off x="8630336" y="3545723"/>
            <a:ext cx="3226343" cy="276999"/>
          </a:xfrm>
          <a:prstGeom prst="rect">
            <a:avLst/>
          </a:prstGeom>
          <a:noFill/>
        </p:spPr>
        <p:txBody>
          <a:bodyPr wrap="square" rtlCol="0">
            <a:spAutoFit/>
          </a:bodyPr>
          <a:lstStyle/>
          <a:p>
            <a:pPr algn="ctr"/>
            <a:r>
              <a:rPr lang="en-US" sz="1200" i="1" dirty="0"/>
              <a:t>NRC based on </a:t>
            </a:r>
            <a:r>
              <a:rPr lang="en-US" sz="1200" i="1" dirty="0" err="1"/>
              <a:t>Plutchik’s</a:t>
            </a:r>
            <a:r>
              <a:rPr lang="en-US" sz="1200" i="1" dirty="0"/>
              <a:t> Model of Emotions</a:t>
            </a:r>
          </a:p>
        </p:txBody>
      </p:sp>
    </p:spTree>
    <p:extLst>
      <p:ext uri="{BB962C8B-B14F-4D97-AF65-F5344CB8AC3E}">
        <p14:creationId xmlns:p14="http://schemas.microsoft.com/office/powerpoint/2010/main" val="2670902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5" y="75674"/>
            <a:ext cx="10515600" cy="1325563"/>
          </a:xfrm>
        </p:spPr>
        <p:txBody>
          <a:bodyPr/>
          <a:lstStyle/>
          <a:p>
            <a:r>
              <a:rPr lang="en-US" dirty="0"/>
              <a:t>Results: N-Gram Frequency</a:t>
            </a:r>
          </a:p>
        </p:txBody>
      </p:sp>
      <p:sp>
        <p:nvSpPr>
          <p:cNvPr id="4" name="Footer Placeholder 3"/>
          <p:cNvSpPr>
            <a:spLocks noGrp="1"/>
          </p:cNvSpPr>
          <p:nvPr>
            <p:ph type="ftr" sz="quarter" idx="11"/>
          </p:nvPr>
        </p:nvSpPr>
        <p:spPr/>
        <p:txBody>
          <a:bodyPr/>
          <a:lstStyle/>
          <a:p>
            <a:r>
              <a:rPr lang="en-US"/>
              <a:t>Pacific Symposium on Biocomputing 2021</a:t>
            </a:r>
          </a:p>
        </p:txBody>
      </p:sp>
      <p:sp>
        <p:nvSpPr>
          <p:cNvPr id="5" name="Slide Number Placeholder 4"/>
          <p:cNvSpPr>
            <a:spLocks noGrp="1"/>
          </p:cNvSpPr>
          <p:nvPr>
            <p:ph type="sldNum" sz="quarter" idx="12"/>
          </p:nvPr>
        </p:nvSpPr>
        <p:spPr/>
        <p:txBody>
          <a:bodyPr/>
          <a:lstStyle/>
          <a:p>
            <a:fld id="{B158FB27-A73B-4570-9B57-347D63FFCC39}" type="slidenum">
              <a:rPr lang="en-US" smtClean="0"/>
              <a:t>12</a:t>
            </a:fld>
            <a:endParaRPr lang="en-US"/>
          </a:p>
        </p:txBody>
      </p:sp>
      <p:pic>
        <p:nvPicPr>
          <p:cNvPr id="11" name="Picture 10"/>
          <p:cNvPicPr>
            <a:picLocks noChangeAspect="1"/>
          </p:cNvPicPr>
          <p:nvPr/>
        </p:nvPicPr>
        <p:blipFill>
          <a:blip r:embed="rId3"/>
          <a:stretch>
            <a:fillRect/>
          </a:stretch>
        </p:blipFill>
        <p:spPr>
          <a:xfrm>
            <a:off x="1572842" y="1096057"/>
            <a:ext cx="9046316" cy="5088552"/>
          </a:xfrm>
          <a:prstGeom prst="rect">
            <a:avLst/>
          </a:prstGeom>
        </p:spPr>
      </p:pic>
    </p:spTree>
    <p:extLst>
      <p:ext uri="{BB962C8B-B14F-4D97-AF65-F5344CB8AC3E}">
        <p14:creationId xmlns:p14="http://schemas.microsoft.com/office/powerpoint/2010/main" val="875771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Frequency of Specific Topics</a:t>
            </a:r>
          </a:p>
        </p:txBody>
      </p:sp>
      <p:sp>
        <p:nvSpPr>
          <p:cNvPr id="4" name="Footer Placeholder 3"/>
          <p:cNvSpPr>
            <a:spLocks noGrp="1"/>
          </p:cNvSpPr>
          <p:nvPr>
            <p:ph type="ftr" sz="quarter" idx="11"/>
          </p:nvPr>
        </p:nvSpPr>
        <p:spPr/>
        <p:txBody>
          <a:bodyPr/>
          <a:lstStyle/>
          <a:p>
            <a:r>
              <a:rPr lang="en-US"/>
              <a:t>Pacific Symposium on Biocomputing 2021</a:t>
            </a:r>
          </a:p>
        </p:txBody>
      </p:sp>
      <p:sp>
        <p:nvSpPr>
          <p:cNvPr id="5" name="Slide Number Placeholder 4"/>
          <p:cNvSpPr>
            <a:spLocks noGrp="1"/>
          </p:cNvSpPr>
          <p:nvPr>
            <p:ph type="sldNum" sz="quarter" idx="12"/>
          </p:nvPr>
        </p:nvSpPr>
        <p:spPr/>
        <p:txBody>
          <a:bodyPr/>
          <a:lstStyle/>
          <a:p>
            <a:fld id="{B158FB27-A73B-4570-9B57-347D63FFCC39}" type="slidenum">
              <a:rPr lang="en-US" smtClean="0"/>
              <a:t>13</a:t>
            </a:fld>
            <a:endParaRPr lang="en-US"/>
          </a:p>
        </p:txBody>
      </p:sp>
      <p:graphicFrame>
        <p:nvGraphicFramePr>
          <p:cNvPr id="9" name="Object 8"/>
          <p:cNvGraphicFramePr>
            <a:graphicFrameLocks noChangeAspect="1"/>
          </p:cNvGraphicFramePr>
          <p:nvPr/>
        </p:nvGraphicFramePr>
        <p:xfrm>
          <a:off x="838200" y="1690688"/>
          <a:ext cx="10800900" cy="4045727"/>
        </p:xfrm>
        <a:graphic>
          <a:graphicData uri="http://schemas.openxmlformats.org/presentationml/2006/ole">
            <mc:AlternateContent xmlns:mc="http://schemas.openxmlformats.org/markup-compatibility/2006">
              <mc:Choice xmlns:v="urn:schemas-microsoft-com:vml" Requires="v">
                <p:oleObj spid="_x0000_s41018" name="Document" r:id="rId4" imgW="6044308" imgH="2264147" progId="Word.Document.12">
                  <p:embed/>
                </p:oleObj>
              </mc:Choice>
              <mc:Fallback>
                <p:oleObj name="Document" r:id="rId4" imgW="6044308" imgH="2264147" progId="Word.Document.12">
                  <p:embed/>
                  <p:pic>
                    <p:nvPicPr>
                      <p:cNvPr id="9" name="Object 8"/>
                      <p:cNvPicPr/>
                      <p:nvPr/>
                    </p:nvPicPr>
                    <p:blipFill>
                      <a:blip r:embed="rId5"/>
                      <a:stretch>
                        <a:fillRect/>
                      </a:stretch>
                    </p:blipFill>
                    <p:spPr>
                      <a:xfrm>
                        <a:off x="838200" y="1690688"/>
                        <a:ext cx="10800900" cy="4045727"/>
                      </a:xfrm>
                      <a:prstGeom prst="rect">
                        <a:avLst/>
                      </a:prstGeom>
                      <a:noFill/>
                      <a:ln w="12700">
                        <a:noFill/>
                      </a:ln>
                    </p:spPr>
                  </p:pic>
                </p:oleObj>
              </mc:Fallback>
            </mc:AlternateContent>
          </a:graphicData>
        </a:graphic>
      </p:graphicFrame>
      <p:sp>
        <p:nvSpPr>
          <p:cNvPr id="10" name="Rounded Rectangle 9"/>
          <p:cNvSpPr/>
          <p:nvPr/>
        </p:nvSpPr>
        <p:spPr>
          <a:xfrm>
            <a:off x="934135" y="3118171"/>
            <a:ext cx="4183874" cy="54600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335016" y="4256236"/>
            <a:ext cx="2493220" cy="36181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934135" y="4247151"/>
            <a:ext cx="1532771" cy="3248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62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52" y="154099"/>
            <a:ext cx="10515600" cy="835494"/>
          </a:xfrm>
        </p:spPr>
        <p:txBody>
          <a:bodyPr/>
          <a:lstStyle/>
          <a:p>
            <a:r>
              <a:rPr lang="en-US" dirty="0"/>
              <a:t>Results: NRC Emotions and Sentiments</a:t>
            </a:r>
          </a:p>
        </p:txBody>
      </p:sp>
      <p:sp>
        <p:nvSpPr>
          <p:cNvPr id="4" name="Footer Placeholder 3"/>
          <p:cNvSpPr>
            <a:spLocks noGrp="1"/>
          </p:cNvSpPr>
          <p:nvPr>
            <p:ph type="ftr" sz="quarter" idx="11"/>
          </p:nvPr>
        </p:nvSpPr>
        <p:spPr/>
        <p:txBody>
          <a:bodyPr/>
          <a:lstStyle/>
          <a:p>
            <a:r>
              <a:rPr lang="en-US"/>
              <a:t>Pacific Symposium on Biocomputing 2021</a:t>
            </a:r>
          </a:p>
        </p:txBody>
      </p:sp>
      <p:sp>
        <p:nvSpPr>
          <p:cNvPr id="5" name="Slide Number Placeholder 4"/>
          <p:cNvSpPr>
            <a:spLocks noGrp="1"/>
          </p:cNvSpPr>
          <p:nvPr>
            <p:ph type="sldNum" sz="quarter" idx="12"/>
          </p:nvPr>
        </p:nvSpPr>
        <p:spPr/>
        <p:txBody>
          <a:bodyPr/>
          <a:lstStyle/>
          <a:p>
            <a:fld id="{B158FB27-A73B-4570-9B57-347D63FFCC39}" type="slidenum">
              <a:rPr lang="en-US" smtClean="0"/>
              <a:t>14</a:t>
            </a:fld>
            <a:endParaRPr lang="en-US"/>
          </a:p>
        </p:txBody>
      </p:sp>
      <p:pic>
        <p:nvPicPr>
          <p:cNvPr id="6" name="Picture 5"/>
          <p:cNvPicPr>
            <a:picLocks noChangeAspect="1"/>
          </p:cNvPicPr>
          <p:nvPr/>
        </p:nvPicPr>
        <p:blipFill>
          <a:blip r:embed="rId3"/>
          <a:stretch>
            <a:fillRect/>
          </a:stretch>
        </p:blipFill>
        <p:spPr>
          <a:xfrm>
            <a:off x="2392005" y="1759715"/>
            <a:ext cx="7396679" cy="4428145"/>
          </a:xfrm>
          <a:prstGeom prst="rect">
            <a:avLst/>
          </a:prstGeom>
        </p:spPr>
      </p:pic>
      <p:sp>
        <p:nvSpPr>
          <p:cNvPr id="7" name="TextBox 6"/>
          <p:cNvSpPr txBox="1"/>
          <p:nvPr/>
        </p:nvSpPr>
        <p:spPr>
          <a:xfrm>
            <a:off x="3026072" y="1054965"/>
            <a:ext cx="6532367"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NRC Word-Emotion Association Lexicon Sentiment Analysis of Anonymous Physician COVID-19 Tweets</a:t>
            </a:r>
          </a:p>
        </p:txBody>
      </p:sp>
    </p:spTree>
    <p:extLst>
      <p:ext uri="{BB962C8B-B14F-4D97-AF65-F5344CB8AC3E}">
        <p14:creationId xmlns:p14="http://schemas.microsoft.com/office/powerpoint/2010/main" val="2313483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71" y="243017"/>
            <a:ext cx="10515600" cy="1325563"/>
          </a:xfrm>
        </p:spPr>
        <p:txBody>
          <a:bodyPr/>
          <a:lstStyle/>
          <a:p>
            <a:r>
              <a:rPr lang="en-US" dirty="0"/>
              <a:t>Results: VADER Sentiments Over Time</a:t>
            </a:r>
          </a:p>
        </p:txBody>
      </p:sp>
      <p:sp>
        <p:nvSpPr>
          <p:cNvPr id="4" name="Footer Placeholder 3"/>
          <p:cNvSpPr>
            <a:spLocks noGrp="1"/>
          </p:cNvSpPr>
          <p:nvPr>
            <p:ph type="ftr" sz="quarter" idx="11"/>
          </p:nvPr>
        </p:nvSpPr>
        <p:spPr/>
        <p:txBody>
          <a:bodyPr/>
          <a:lstStyle/>
          <a:p>
            <a:r>
              <a:rPr lang="en-US"/>
              <a:t>Pacific Symposium on Biocomputing 2021</a:t>
            </a:r>
          </a:p>
        </p:txBody>
      </p:sp>
      <p:sp>
        <p:nvSpPr>
          <p:cNvPr id="5" name="Slide Number Placeholder 4"/>
          <p:cNvSpPr>
            <a:spLocks noGrp="1"/>
          </p:cNvSpPr>
          <p:nvPr>
            <p:ph type="sldNum" sz="quarter" idx="12"/>
          </p:nvPr>
        </p:nvSpPr>
        <p:spPr/>
        <p:txBody>
          <a:bodyPr/>
          <a:lstStyle/>
          <a:p>
            <a:fld id="{B158FB27-A73B-4570-9B57-347D63FFCC39}" type="slidenum">
              <a:rPr lang="en-US" smtClean="0"/>
              <a:t>15</a:t>
            </a:fld>
            <a:endParaRPr lang="en-US"/>
          </a:p>
        </p:txBody>
      </p:sp>
      <p:pic>
        <p:nvPicPr>
          <p:cNvPr id="6" name="Picture 5"/>
          <p:cNvPicPr>
            <a:picLocks noChangeAspect="1"/>
          </p:cNvPicPr>
          <p:nvPr/>
        </p:nvPicPr>
        <p:blipFill>
          <a:blip r:embed="rId3"/>
          <a:stretch>
            <a:fillRect/>
          </a:stretch>
        </p:blipFill>
        <p:spPr>
          <a:xfrm>
            <a:off x="282871" y="2365371"/>
            <a:ext cx="5184207" cy="3779860"/>
          </a:xfrm>
          <a:prstGeom prst="rect">
            <a:avLst/>
          </a:prstGeom>
        </p:spPr>
      </p:pic>
      <p:pic>
        <p:nvPicPr>
          <p:cNvPr id="7" name="Picture 6"/>
          <p:cNvPicPr>
            <a:picLocks noChangeAspect="1"/>
          </p:cNvPicPr>
          <p:nvPr/>
        </p:nvPicPr>
        <p:blipFill>
          <a:blip r:embed="rId4"/>
          <a:stretch>
            <a:fillRect/>
          </a:stretch>
        </p:blipFill>
        <p:spPr>
          <a:xfrm>
            <a:off x="6058694" y="2437733"/>
            <a:ext cx="6065846" cy="3607835"/>
          </a:xfrm>
          <a:prstGeom prst="rect">
            <a:avLst/>
          </a:prstGeom>
        </p:spPr>
      </p:pic>
      <p:sp>
        <p:nvSpPr>
          <p:cNvPr id="8" name="Rectangle 7"/>
          <p:cNvSpPr/>
          <p:nvPr/>
        </p:nvSpPr>
        <p:spPr>
          <a:xfrm>
            <a:off x="414853" y="1415191"/>
            <a:ext cx="10104449" cy="707886"/>
          </a:xfrm>
          <a:prstGeom prst="rect">
            <a:avLst/>
          </a:prstGeom>
        </p:spPr>
        <p:txBody>
          <a:bodyPr wrap="square">
            <a:spAutoFit/>
          </a:bodyPr>
          <a:lstStyle/>
          <a:p>
            <a:r>
              <a:rPr lang="en-US" sz="2000" dirty="0">
                <a:latin typeface="Times New Roman" panose="02020603050405020304" pitchFamily="18" charset="0"/>
                <a:ea typeface="Times New Roman" panose="02020603050405020304" pitchFamily="18" charset="0"/>
              </a:rPr>
              <a:t>Proportion of Positive, Negative, and Neutral Tweets Over Time for Anonymous Physician COVID-19 Tweets (left) and General Covid-19 Tweets (right) using VADER Sentiment Analysis</a:t>
            </a:r>
            <a:endParaRPr lang="en-US" sz="2000" dirty="0"/>
          </a:p>
        </p:txBody>
      </p:sp>
    </p:spTree>
    <p:extLst>
      <p:ext uri="{BB962C8B-B14F-4D97-AF65-F5344CB8AC3E}">
        <p14:creationId xmlns:p14="http://schemas.microsoft.com/office/powerpoint/2010/main" val="2496740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8261" y="2098209"/>
            <a:ext cx="6976959" cy="3719387"/>
          </a:xfrm>
          <a:prstGeom prst="rect">
            <a:avLst/>
          </a:prstGeom>
        </p:spPr>
      </p:pic>
      <p:sp>
        <p:nvSpPr>
          <p:cNvPr id="2" name="Title 1"/>
          <p:cNvSpPr>
            <a:spLocks noGrp="1"/>
          </p:cNvSpPr>
          <p:nvPr>
            <p:ph type="title"/>
          </p:nvPr>
        </p:nvSpPr>
        <p:spPr>
          <a:xfrm>
            <a:off x="88261" y="106310"/>
            <a:ext cx="10515600" cy="693868"/>
          </a:xfrm>
        </p:spPr>
        <p:txBody>
          <a:bodyPr>
            <a:normAutofit fontScale="90000"/>
          </a:bodyPr>
          <a:lstStyle/>
          <a:p>
            <a:r>
              <a:rPr lang="en-US" dirty="0"/>
              <a:t>Results: VADER Sentiments for Specific Topics </a:t>
            </a:r>
          </a:p>
        </p:txBody>
      </p:sp>
      <p:sp>
        <p:nvSpPr>
          <p:cNvPr id="4" name="Footer Placeholder 3"/>
          <p:cNvSpPr>
            <a:spLocks noGrp="1"/>
          </p:cNvSpPr>
          <p:nvPr>
            <p:ph type="ftr" sz="quarter" idx="11"/>
          </p:nvPr>
        </p:nvSpPr>
        <p:spPr/>
        <p:txBody>
          <a:bodyPr/>
          <a:lstStyle/>
          <a:p>
            <a:r>
              <a:rPr lang="en-US"/>
              <a:t>Pacific Symposium on Biocomputing 2021</a:t>
            </a:r>
          </a:p>
        </p:txBody>
      </p:sp>
      <p:sp>
        <p:nvSpPr>
          <p:cNvPr id="5" name="Slide Number Placeholder 4"/>
          <p:cNvSpPr>
            <a:spLocks noGrp="1"/>
          </p:cNvSpPr>
          <p:nvPr>
            <p:ph type="sldNum" sz="quarter" idx="12"/>
          </p:nvPr>
        </p:nvSpPr>
        <p:spPr/>
        <p:txBody>
          <a:bodyPr/>
          <a:lstStyle/>
          <a:p>
            <a:fld id="{B158FB27-A73B-4570-9B57-347D63FFCC39}" type="slidenum">
              <a:rPr lang="en-US" smtClean="0"/>
              <a:t>16</a:t>
            </a:fld>
            <a:endParaRPr lang="en-US"/>
          </a:p>
        </p:txBody>
      </p:sp>
      <p:sp>
        <p:nvSpPr>
          <p:cNvPr id="7" name="Rectangle 6"/>
          <p:cNvSpPr/>
          <p:nvPr/>
        </p:nvSpPr>
        <p:spPr>
          <a:xfrm>
            <a:off x="120331" y="990213"/>
            <a:ext cx="6767272" cy="1107996"/>
          </a:xfrm>
          <a:prstGeom prst="rect">
            <a:avLst/>
          </a:prstGeom>
        </p:spPr>
        <p:txBody>
          <a:bodyPr wrap="square">
            <a:spAutoFit/>
          </a:bodyPr>
          <a:lstStyle/>
          <a:p>
            <a:r>
              <a:rPr lang="en-US" sz="2200" dirty="0">
                <a:effectLst/>
                <a:ea typeface="Times New Roman" panose="02020603050405020304" pitchFamily="18" charset="0"/>
              </a:rPr>
              <a:t>Sentiments for tweets </a:t>
            </a:r>
            <a:r>
              <a:rPr lang="en-US" sz="2200" dirty="0">
                <a:ea typeface="Times New Roman" panose="02020603050405020304" pitchFamily="18" charset="0"/>
              </a:rPr>
              <a:t>c</a:t>
            </a:r>
            <a:r>
              <a:rPr lang="en-US" sz="2200" dirty="0">
                <a:effectLst/>
                <a:ea typeface="Times New Roman" panose="02020603050405020304" pitchFamily="18" charset="0"/>
              </a:rPr>
              <a:t>ontaining </a:t>
            </a:r>
            <a:r>
              <a:rPr lang="en-US" sz="2200" dirty="0">
                <a:ea typeface="Times New Roman" panose="02020603050405020304" pitchFamily="18" charset="0"/>
              </a:rPr>
              <a:t>p</a:t>
            </a:r>
            <a:r>
              <a:rPr lang="en-US" sz="2200" dirty="0">
                <a:effectLst/>
                <a:ea typeface="Times New Roman" panose="02020603050405020304" pitchFamily="18" charset="0"/>
              </a:rPr>
              <a:t>hrases about PPE, Unemployment, Telemedicine, and Racial Injustice for </a:t>
            </a:r>
            <a:r>
              <a:rPr lang="en-US" sz="2200" u="sng" dirty="0">
                <a:effectLst/>
                <a:ea typeface="Times New Roman" panose="02020603050405020304" pitchFamily="18" charset="0"/>
              </a:rPr>
              <a:t>larger COVID-19 discourse dataset</a:t>
            </a:r>
            <a:endParaRPr lang="en-US" sz="2200" u="sng" dirty="0"/>
          </a:p>
        </p:txBody>
      </p:sp>
      <p:sp>
        <p:nvSpPr>
          <p:cNvPr id="9" name="TextBox 8"/>
          <p:cNvSpPr txBox="1"/>
          <p:nvPr/>
        </p:nvSpPr>
        <p:spPr>
          <a:xfrm>
            <a:off x="7280664" y="2098209"/>
            <a:ext cx="4784154" cy="3231654"/>
          </a:xfrm>
          <a:prstGeom prst="rect">
            <a:avLst/>
          </a:prstGeom>
          <a:noFill/>
        </p:spPr>
        <p:txBody>
          <a:bodyPr wrap="square" rtlCol="0">
            <a:spAutoFit/>
          </a:bodyPr>
          <a:lstStyle/>
          <a:p>
            <a:r>
              <a:rPr lang="en-US" sz="2200" dirty="0"/>
              <a:t>For </a:t>
            </a:r>
            <a:r>
              <a:rPr lang="en-US" sz="2200" u="sng" dirty="0"/>
              <a:t>physician tweets</a:t>
            </a:r>
            <a:r>
              <a:rPr lang="en-US" sz="2200" dirty="0"/>
              <a:t>, VADER ranked tweets containing topics of interest as: </a:t>
            </a:r>
          </a:p>
          <a:p>
            <a:pPr marL="285750" indent="-285750">
              <a:buFont typeface="Arial" panose="020B0604020202020204" pitchFamily="34" charset="0"/>
              <a:buChar char="•"/>
            </a:pPr>
            <a:r>
              <a:rPr lang="en-US" sz="2000" dirty="0"/>
              <a:t>PPE mostly positive (n=118)</a:t>
            </a:r>
          </a:p>
          <a:p>
            <a:pPr marL="742950" lvl="1" indent="-285750">
              <a:buFont typeface="Arial" panose="020B0604020202020204" pitchFamily="34" charset="0"/>
              <a:buChar char="•"/>
            </a:pPr>
            <a:r>
              <a:rPr lang="en-US" sz="2000" dirty="0"/>
              <a:t>38% </a:t>
            </a:r>
            <a:r>
              <a:rPr lang="en-US" sz="2000" dirty="0" err="1"/>
              <a:t>pos</a:t>
            </a:r>
            <a:r>
              <a:rPr lang="en-US" sz="2000" dirty="0"/>
              <a:t>, 36% </a:t>
            </a:r>
            <a:r>
              <a:rPr lang="en-US" sz="2000" dirty="0" err="1"/>
              <a:t>neg</a:t>
            </a:r>
            <a:r>
              <a:rPr lang="en-US" sz="2000" dirty="0"/>
              <a:t>, 26% </a:t>
            </a:r>
            <a:r>
              <a:rPr lang="en-US" sz="2000" dirty="0" err="1"/>
              <a:t>neu</a:t>
            </a:r>
            <a:endParaRPr lang="en-US" sz="2000" dirty="0"/>
          </a:p>
          <a:p>
            <a:pPr marL="285750" indent="-285750">
              <a:buFont typeface="Arial" panose="020B0604020202020204" pitchFamily="34" charset="0"/>
              <a:buChar char="•"/>
            </a:pPr>
            <a:r>
              <a:rPr lang="en-US" sz="2000" dirty="0"/>
              <a:t>Unemployment mostly negative (n=14)</a:t>
            </a:r>
          </a:p>
          <a:p>
            <a:pPr marL="742950" lvl="1" indent="-285750">
              <a:buFont typeface="Arial" panose="020B0604020202020204" pitchFamily="34" charset="0"/>
              <a:buChar char="•"/>
            </a:pPr>
            <a:r>
              <a:rPr lang="en-US" sz="2000" dirty="0"/>
              <a:t>29% </a:t>
            </a:r>
            <a:r>
              <a:rPr lang="en-US" sz="2000" dirty="0" err="1"/>
              <a:t>pos</a:t>
            </a:r>
            <a:r>
              <a:rPr lang="en-US" sz="2000" dirty="0"/>
              <a:t>, 64% </a:t>
            </a:r>
            <a:r>
              <a:rPr lang="en-US" sz="2000" dirty="0" err="1"/>
              <a:t>neg</a:t>
            </a:r>
            <a:r>
              <a:rPr lang="en-US" sz="2000" dirty="0"/>
              <a:t>, 7% </a:t>
            </a:r>
            <a:r>
              <a:rPr lang="en-US" sz="2000" dirty="0" err="1"/>
              <a:t>neu</a:t>
            </a:r>
            <a:endParaRPr lang="en-US" sz="2000" dirty="0"/>
          </a:p>
          <a:p>
            <a:pPr marL="285750" indent="-285750">
              <a:buFont typeface="Arial" panose="020B0604020202020204" pitchFamily="34" charset="0"/>
              <a:buChar char="•"/>
            </a:pPr>
            <a:r>
              <a:rPr lang="en-US" sz="2000" dirty="0"/>
              <a:t> Telemedicine mostly positive (n=12)</a:t>
            </a:r>
          </a:p>
          <a:p>
            <a:pPr marL="742950" lvl="1" indent="-285750">
              <a:buFont typeface="Arial" panose="020B0604020202020204" pitchFamily="34" charset="0"/>
              <a:buChar char="•"/>
            </a:pPr>
            <a:r>
              <a:rPr lang="en-US" sz="2000" dirty="0"/>
              <a:t>42% </a:t>
            </a:r>
            <a:r>
              <a:rPr lang="en-US" sz="2000" dirty="0" err="1"/>
              <a:t>pos</a:t>
            </a:r>
            <a:r>
              <a:rPr lang="en-US" sz="2000" dirty="0"/>
              <a:t>, 25% </a:t>
            </a:r>
            <a:r>
              <a:rPr lang="en-US" sz="2000" dirty="0" err="1"/>
              <a:t>neg</a:t>
            </a:r>
            <a:r>
              <a:rPr lang="en-US" sz="2000" dirty="0"/>
              <a:t>, 33% </a:t>
            </a:r>
            <a:r>
              <a:rPr lang="en-US" sz="2000" dirty="0" err="1"/>
              <a:t>neu</a:t>
            </a:r>
            <a:endParaRPr lang="en-US" sz="2000" dirty="0"/>
          </a:p>
          <a:p>
            <a:pPr marL="285750" indent="-285750">
              <a:buFont typeface="Arial" panose="020B0604020202020204" pitchFamily="34" charset="0"/>
              <a:buChar char="•"/>
            </a:pPr>
            <a:r>
              <a:rPr lang="en-US" sz="2000" dirty="0"/>
              <a:t>Racial injustice all negative (n=2)</a:t>
            </a:r>
          </a:p>
          <a:p>
            <a:pPr marL="742950" lvl="1" indent="-285750">
              <a:buFont typeface="Arial" panose="020B0604020202020204" pitchFamily="34" charset="0"/>
              <a:buChar char="•"/>
            </a:pPr>
            <a:r>
              <a:rPr lang="en-US" sz="2000" dirty="0"/>
              <a:t>100% </a:t>
            </a:r>
            <a:r>
              <a:rPr lang="en-US" sz="2000" dirty="0" err="1"/>
              <a:t>neg</a:t>
            </a:r>
            <a:endParaRPr lang="en-US" sz="2000" dirty="0"/>
          </a:p>
        </p:txBody>
      </p:sp>
    </p:spTree>
    <p:extLst>
      <p:ext uri="{BB962C8B-B14F-4D97-AF65-F5344CB8AC3E}">
        <p14:creationId xmlns:p14="http://schemas.microsoft.com/office/powerpoint/2010/main" val="3595653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66" y="161195"/>
            <a:ext cx="10515600" cy="807308"/>
          </a:xfrm>
        </p:spPr>
        <p:txBody>
          <a:bodyPr/>
          <a:lstStyle/>
          <a:p>
            <a:r>
              <a:rPr lang="en-US" dirty="0"/>
              <a:t>Discussion</a:t>
            </a:r>
          </a:p>
        </p:txBody>
      </p:sp>
      <p:sp>
        <p:nvSpPr>
          <p:cNvPr id="3" name="Content Placeholder 2"/>
          <p:cNvSpPr>
            <a:spLocks noGrp="1"/>
          </p:cNvSpPr>
          <p:nvPr>
            <p:ph idx="1"/>
          </p:nvPr>
        </p:nvSpPr>
        <p:spPr>
          <a:xfrm>
            <a:off x="219828" y="968503"/>
            <a:ext cx="11292401" cy="4351338"/>
          </a:xfrm>
        </p:spPr>
        <p:txBody>
          <a:bodyPr>
            <a:normAutofit/>
          </a:bodyPr>
          <a:lstStyle/>
          <a:p>
            <a:r>
              <a:rPr lang="en-US" sz="2400" dirty="0"/>
              <a:t>Discourse is slightly different between physician tweets and more general tweets</a:t>
            </a:r>
          </a:p>
          <a:p>
            <a:r>
              <a:rPr lang="en-US" sz="2400" dirty="0"/>
              <a:t>Uniqueness of some anonymity is important as it leads to posting more honest opinions and can lead to valuable insights for impactful change</a:t>
            </a:r>
            <a:r>
              <a:rPr lang="en-US" sz="2400" baseline="30000" dirty="0"/>
              <a:t>12</a:t>
            </a:r>
          </a:p>
          <a:p>
            <a:r>
              <a:rPr lang="en-US" sz="2400" dirty="0"/>
              <a:t>Sentiment analysis is difficult because human language is complex</a:t>
            </a:r>
          </a:p>
          <a:p>
            <a:pPr lvl="1"/>
            <a:r>
              <a:rPr lang="en-US" sz="2000" dirty="0"/>
              <a:t>Manual analysis of anonymous physician tweets vs VADER: F1 = 0.52 (precision = 0.63, recall = 0.56)</a:t>
            </a:r>
          </a:p>
          <a:p>
            <a:pPr marL="457200" lvl="1" indent="0">
              <a:buNone/>
            </a:pPr>
            <a:endParaRPr lang="en-US" sz="2000" dirty="0"/>
          </a:p>
        </p:txBody>
      </p:sp>
      <p:sp>
        <p:nvSpPr>
          <p:cNvPr id="4" name="Footer Placeholder 3"/>
          <p:cNvSpPr>
            <a:spLocks noGrp="1"/>
          </p:cNvSpPr>
          <p:nvPr>
            <p:ph type="ftr" sz="quarter" idx="11"/>
          </p:nvPr>
        </p:nvSpPr>
        <p:spPr/>
        <p:txBody>
          <a:bodyPr/>
          <a:lstStyle/>
          <a:p>
            <a:r>
              <a:rPr lang="en-US"/>
              <a:t>Pacific Symposium on Biocomputing 2021</a:t>
            </a:r>
          </a:p>
        </p:txBody>
      </p:sp>
      <p:sp>
        <p:nvSpPr>
          <p:cNvPr id="5" name="Slide Number Placeholder 4"/>
          <p:cNvSpPr>
            <a:spLocks noGrp="1"/>
          </p:cNvSpPr>
          <p:nvPr>
            <p:ph type="sldNum" sz="quarter" idx="12"/>
          </p:nvPr>
        </p:nvSpPr>
        <p:spPr/>
        <p:txBody>
          <a:bodyPr/>
          <a:lstStyle/>
          <a:p>
            <a:fld id="{B158FB27-A73B-4570-9B57-347D63FFCC39}" type="slidenum">
              <a:rPr lang="en-US" smtClean="0"/>
              <a:t>17</a:t>
            </a:fld>
            <a:endParaRPr lang="en-US"/>
          </a:p>
        </p:txBody>
      </p:sp>
      <p:graphicFrame>
        <p:nvGraphicFramePr>
          <p:cNvPr id="7" name="Table 6"/>
          <p:cNvGraphicFramePr>
            <a:graphicFrameLocks noGrp="1"/>
          </p:cNvGraphicFramePr>
          <p:nvPr/>
        </p:nvGraphicFramePr>
        <p:xfrm>
          <a:off x="665166" y="3343080"/>
          <a:ext cx="10401723" cy="2640757"/>
        </p:xfrm>
        <a:graphic>
          <a:graphicData uri="http://schemas.openxmlformats.org/drawingml/2006/table">
            <a:tbl>
              <a:tblPr firstRow="1" firstCol="1" lastRow="1" lastCol="1" bandRow="1" bandCol="1"/>
              <a:tblGrid>
                <a:gridCol w="6671760">
                  <a:extLst>
                    <a:ext uri="{9D8B030D-6E8A-4147-A177-3AD203B41FA5}">
                      <a16:colId xmlns:a16="http://schemas.microsoft.com/office/drawing/2014/main" val="2095518949"/>
                    </a:ext>
                  </a:extLst>
                </a:gridCol>
                <a:gridCol w="1777447">
                  <a:extLst>
                    <a:ext uri="{9D8B030D-6E8A-4147-A177-3AD203B41FA5}">
                      <a16:colId xmlns:a16="http://schemas.microsoft.com/office/drawing/2014/main" val="930806911"/>
                    </a:ext>
                  </a:extLst>
                </a:gridCol>
                <a:gridCol w="1952516">
                  <a:extLst>
                    <a:ext uri="{9D8B030D-6E8A-4147-A177-3AD203B41FA5}">
                      <a16:colId xmlns:a16="http://schemas.microsoft.com/office/drawing/2014/main" val="3014092981"/>
                    </a:ext>
                  </a:extLst>
                </a:gridCol>
              </a:tblGrid>
              <a:tr h="396688">
                <a:tc gridSpan="3">
                  <a:txBody>
                    <a:bodyPr/>
                    <a:lstStyle/>
                    <a:p>
                      <a:pPr marL="50165" marR="40640">
                        <a:spcBef>
                          <a:spcPts val="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Table 4. Examples of Misinterpreted Paraphrased Tweets by Sentiment Analysis Compared to Manual Assessment of Tweets</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31902815"/>
                  </a:ext>
                </a:extLst>
              </a:tr>
              <a:tr h="286223">
                <a:tc>
                  <a:txBody>
                    <a:bodyPr/>
                    <a:lstStyle/>
                    <a:p>
                      <a:pPr marL="278765" marR="0">
                        <a:spcBef>
                          <a:spcPts val="23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Tweet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265" marR="0">
                        <a:spcBef>
                          <a:spcPts val="23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Sentiment Analysis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57480" marR="27940">
                        <a:spcBef>
                          <a:spcPts val="23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Manual Assessment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5536474"/>
                  </a:ext>
                </a:extLst>
              </a:tr>
              <a:tr h="266466">
                <a:tc>
                  <a:txBody>
                    <a:bodyPr/>
                    <a:lstStyle/>
                    <a:p>
                      <a:pPr marL="278765" marR="0">
                        <a:spcBef>
                          <a:spcPts val="24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How is it fair for admin to silence doctors asking for help?</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88265" marR="0">
                        <a:spcBef>
                          <a:spcPts val="24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Positive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157480" marR="0">
                        <a:spcBef>
                          <a:spcPts val="24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Negative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64317952"/>
                  </a:ext>
                </a:extLst>
              </a:tr>
              <a:tr h="295069">
                <a:tc>
                  <a:txBody>
                    <a:bodyPr/>
                    <a:lstStyle/>
                    <a:p>
                      <a:pPr marL="278765" marR="0">
                        <a:spcBef>
                          <a:spcPts val="335"/>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Physicians are afraid of losing jobs.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tc>
                  <a:txBody>
                    <a:bodyPr/>
                    <a:lstStyle/>
                    <a:p>
                      <a:pPr marL="88265" marR="0">
                        <a:spcBef>
                          <a:spcPts val="335"/>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Positive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tc>
                  <a:txBody>
                    <a:bodyPr/>
                    <a:lstStyle/>
                    <a:p>
                      <a:pPr marL="157480" marR="0">
                        <a:spcBef>
                          <a:spcPts val="335"/>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Negative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410692872"/>
                  </a:ext>
                </a:extLst>
              </a:tr>
              <a:tr h="505833">
                <a:tc>
                  <a:txBody>
                    <a:bodyPr/>
                    <a:lstStyle/>
                    <a:p>
                      <a:pPr marL="278765" marR="0">
                        <a:spcBef>
                          <a:spcPts val="425"/>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When faced with PPE shortages, the program director sourced 3D printers to make face shields!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tc>
                  <a:txBody>
                    <a:bodyPr/>
                    <a:lstStyle/>
                    <a:p>
                      <a:pPr marL="88265" marR="0">
                        <a:spcBef>
                          <a:spcPts val="425"/>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Negative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tc>
                  <a:txBody>
                    <a:bodyPr/>
                    <a:lstStyle/>
                    <a:p>
                      <a:pPr marL="157480" marR="0">
                        <a:spcBef>
                          <a:spcPts val="425"/>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Positive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534289307"/>
                  </a:ext>
                </a:extLst>
              </a:tr>
              <a:tr h="280768">
                <a:tc>
                  <a:txBody>
                    <a:bodyPr/>
                    <a:lstStyle/>
                    <a:p>
                      <a:pPr marL="278765" marR="0">
                        <a:spcBef>
                          <a:spcPts val="33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Please help! No PPE!! Please help!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tc>
                  <a:txBody>
                    <a:bodyPr/>
                    <a:lstStyle/>
                    <a:p>
                      <a:pPr marL="88265" marR="0">
                        <a:spcBef>
                          <a:spcPts val="33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Positive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tc>
                  <a:txBody>
                    <a:bodyPr/>
                    <a:lstStyle/>
                    <a:p>
                      <a:pPr marL="157480" marR="0">
                        <a:spcBef>
                          <a:spcPts val="330"/>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Negative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987550042"/>
                  </a:ext>
                </a:extLst>
              </a:tr>
              <a:tr h="609710">
                <a:tc>
                  <a:txBody>
                    <a:bodyPr/>
                    <a:lstStyle/>
                    <a:p>
                      <a:pPr marL="278765" marR="274320">
                        <a:spcBef>
                          <a:spcPts val="335"/>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We are doctors and have NO PPE. Please donate if able-stop hoarding please! We need it to care for patients.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88265" marR="0">
                        <a:spcBef>
                          <a:spcPts val="335"/>
                        </a:spcBef>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Positive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157480" marR="0">
                        <a:spcBef>
                          <a:spcPts val="335"/>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Negative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328903"/>
                  </a:ext>
                </a:extLst>
              </a:tr>
            </a:tbl>
          </a:graphicData>
        </a:graphic>
      </p:graphicFrame>
    </p:spTree>
    <p:extLst>
      <p:ext uri="{BB962C8B-B14F-4D97-AF65-F5344CB8AC3E}">
        <p14:creationId xmlns:p14="http://schemas.microsoft.com/office/powerpoint/2010/main" val="4173059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15" y="240136"/>
            <a:ext cx="10515600" cy="917666"/>
          </a:xfrm>
        </p:spPr>
        <p:txBody>
          <a:bodyPr/>
          <a:lstStyle/>
          <a:p>
            <a:r>
              <a:rPr lang="en-US" dirty="0"/>
              <a:t>Discussion</a:t>
            </a:r>
          </a:p>
        </p:txBody>
      </p:sp>
      <p:sp>
        <p:nvSpPr>
          <p:cNvPr id="3" name="Content Placeholder 2"/>
          <p:cNvSpPr>
            <a:spLocks noGrp="1"/>
          </p:cNvSpPr>
          <p:nvPr>
            <p:ph idx="1"/>
          </p:nvPr>
        </p:nvSpPr>
        <p:spPr>
          <a:xfrm>
            <a:off x="331662" y="1157802"/>
            <a:ext cx="10515600" cy="4351338"/>
          </a:xfrm>
        </p:spPr>
        <p:txBody>
          <a:bodyPr>
            <a:normAutofit fontScale="92500" lnSpcReduction="20000"/>
          </a:bodyPr>
          <a:lstStyle/>
          <a:p>
            <a:r>
              <a:rPr lang="en-US" dirty="0"/>
              <a:t>Limitations: </a:t>
            </a:r>
          </a:p>
          <a:p>
            <a:pPr lvl="1"/>
            <a:r>
              <a:rPr lang="en-US" dirty="0"/>
              <a:t>Small sample of physician tweets</a:t>
            </a:r>
          </a:p>
          <a:p>
            <a:pPr lvl="1"/>
            <a:r>
              <a:rPr lang="en-US" dirty="0"/>
              <a:t>Physician tweets not completely anonymous</a:t>
            </a:r>
          </a:p>
          <a:p>
            <a:pPr lvl="1"/>
            <a:r>
              <a:rPr lang="en-US" dirty="0"/>
              <a:t>Sentiment analysis methods not meant for assessment of health-related, physician tweets that may have more clinical language</a:t>
            </a:r>
          </a:p>
          <a:p>
            <a:r>
              <a:rPr lang="en-US" dirty="0"/>
              <a:t>Future directions:</a:t>
            </a:r>
          </a:p>
          <a:p>
            <a:pPr lvl="1"/>
            <a:r>
              <a:rPr lang="en-US" dirty="0"/>
              <a:t>Create a lexicon specific to health-related social media data</a:t>
            </a:r>
          </a:p>
          <a:p>
            <a:pPr lvl="1"/>
            <a:r>
              <a:rPr lang="en-US" dirty="0"/>
              <a:t>Mine public twitter discourse for more general healthcare professional social media data for comparison to the anonymous physician data</a:t>
            </a:r>
          </a:p>
          <a:p>
            <a:r>
              <a:rPr lang="en-US" dirty="0"/>
              <a:t>Social media offers a rich source of information for better understanding frontline healthcare workers’ perspectives, particularly during times of social crisis, and will lead to better patient health outcomes and public health strategies</a:t>
            </a:r>
          </a:p>
        </p:txBody>
      </p:sp>
      <p:sp>
        <p:nvSpPr>
          <p:cNvPr id="4" name="Footer Placeholder 3"/>
          <p:cNvSpPr>
            <a:spLocks noGrp="1"/>
          </p:cNvSpPr>
          <p:nvPr>
            <p:ph type="ftr" sz="quarter" idx="11"/>
          </p:nvPr>
        </p:nvSpPr>
        <p:spPr/>
        <p:txBody>
          <a:bodyPr/>
          <a:lstStyle/>
          <a:p>
            <a:r>
              <a:rPr lang="en-US"/>
              <a:t>Pacific Symposium on Biocomputing 2021</a:t>
            </a:r>
          </a:p>
        </p:txBody>
      </p:sp>
      <p:sp>
        <p:nvSpPr>
          <p:cNvPr id="5" name="Slide Number Placeholder 4"/>
          <p:cNvSpPr>
            <a:spLocks noGrp="1"/>
          </p:cNvSpPr>
          <p:nvPr>
            <p:ph type="sldNum" sz="quarter" idx="12"/>
          </p:nvPr>
        </p:nvSpPr>
        <p:spPr/>
        <p:txBody>
          <a:bodyPr/>
          <a:lstStyle/>
          <a:p>
            <a:fld id="{B158FB27-A73B-4570-9B57-347D63FFCC39}" type="slidenum">
              <a:rPr lang="en-US" smtClean="0"/>
              <a:t>18</a:t>
            </a:fld>
            <a:endParaRPr lang="en-US"/>
          </a:p>
        </p:txBody>
      </p:sp>
    </p:spTree>
    <p:extLst>
      <p:ext uri="{BB962C8B-B14F-4D97-AF65-F5344CB8AC3E}">
        <p14:creationId xmlns:p14="http://schemas.microsoft.com/office/powerpoint/2010/main" val="1850481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9804"/>
          </a:xfrm>
        </p:spPr>
        <p:txBody>
          <a:bodyPr>
            <a:normAutofit fontScale="90000"/>
          </a:bodyPr>
          <a:lstStyle/>
          <a:p>
            <a:r>
              <a:rPr lang="en-US" sz="3200" dirty="0">
                <a:latin typeface="Times New Roman" panose="02020603050405020304" pitchFamily="18" charset="0"/>
                <a:cs typeface="Times New Roman" panose="02020603050405020304" pitchFamily="18" charset="0"/>
              </a:rPr>
              <a:t>Resources</a:t>
            </a:r>
          </a:p>
        </p:txBody>
      </p:sp>
      <p:sp>
        <p:nvSpPr>
          <p:cNvPr id="3" name="Content Placeholder 2"/>
          <p:cNvSpPr>
            <a:spLocks noGrp="1"/>
          </p:cNvSpPr>
          <p:nvPr>
            <p:ph idx="1"/>
          </p:nvPr>
        </p:nvSpPr>
        <p:spPr>
          <a:xfrm>
            <a:off x="792151" y="874930"/>
            <a:ext cx="10515600" cy="5481420"/>
          </a:xfrm>
        </p:spPr>
        <p:txBody>
          <a:bodyPr>
            <a:normAutofit/>
          </a:bodyPr>
          <a:lstStyle/>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hlinkClick r:id="rId2"/>
              </a:rPr>
              <a:t>https://s22.q4cdn.com/826641620/files/doc_financials/2020/q3/Q3-2020-Selected-Financials-and-Metrics.pdf</a:t>
            </a:r>
            <a:endParaRPr lang="en-US" sz="1200" dirty="0">
              <a:solidFill>
                <a:srgbClr val="000000"/>
              </a:solidFill>
              <a:latin typeface="Times New Roman" panose="02020603050405020304" pitchFamily="18" charset="0"/>
            </a:endParaRP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hlinkClick r:id="rId3"/>
              </a:rPr>
              <a:t>https://www.omnicoreagency.com/twitter-statistics/#:~:text=Roughly%2042%25%20of%20Twitter%20users,monetizable%20daily%20active%20Twitter%20users.&amp;text=38%25%20of%20U.S.%20Twitter%20users,%2475%2C000%20or%20more%20use%20Twitter</a:t>
            </a:r>
            <a:r>
              <a:rPr lang="en-US" sz="1200" dirty="0">
                <a:solidFill>
                  <a:srgbClr val="000000"/>
                </a:solidFill>
                <a:latin typeface="Times New Roman" panose="02020603050405020304" pitchFamily="18" charset="0"/>
              </a:rPr>
              <a:t>.</a:t>
            </a: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rPr>
              <a:t>https://towardsdatascience.com/limitations-of-twitter-data-94954850cacf</a:t>
            </a: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rPr>
              <a:t>Wu JT, McCormick JB. Why Health Professionals Should Speak Out Against False Beliefs on the Internet. </a:t>
            </a:r>
            <a:r>
              <a:rPr lang="en-US" sz="1200" i="1" dirty="0">
                <a:solidFill>
                  <a:srgbClr val="000000"/>
                </a:solidFill>
                <a:latin typeface="Times New Roman" panose="02020603050405020304" pitchFamily="18" charset="0"/>
              </a:rPr>
              <a:t>AMA Journal of </a:t>
            </a:r>
            <a:r>
              <a:rPr lang="en-US" sz="1200" dirty="0">
                <a:solidFill>
                  <a:srgbClr val="000000"/>
                </a:solidFill>
                <a:latin typeface="Times New Roman" panose="02020603050405020304" pitchFamily="18" charset="0"/>
              </a:rPr>
              <a:t>Ethics. 2018; 20 (11): E1052-E1058. </a:t>
            </a: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rPr>
              <a:t>Wakefield JG, </a:t>
            </a:r>
            <a:r>
              <a:rPr lang="en-US" sz="1200" dirty="0" err="1">
                <a:solidFill>
                  <a:srgbClr val="000000"/>
                </a:solidFill>
                <a:latin typeface="Times New Roman" panose="02020603050405020304" pitchFamily="18" charset="0"/>
              </a:rPr>
              <a:t>McLaws</a:t>
            </a:r>
            <a:r>
              <a:rPr lang="en-US" sz="1200" dirty="0">
                <a:solidFill>
                  <a:srgbClr val="000000"/>
                </a:solidFill>
                <a:latin typeface="Times New Roman" panose="02020603050405020304" pitchFamily="18" charset="0"/>
              </a:rPr>
              <a:t> M-L, </a:t>
            </a:r>
            <a:r>
              <a:rPr lang="en-US" sz="1200" dirty="0" err="1">
                <a:solidFill>
                  <a:srgbClr val="000000"/>
                </a:solidFill>
                <a:latin typeface="Times New Roman" panose="02020603050405020304" pitchFamily="18" charset="0"/>
              </a:rPr>
              <a:t>Whitby</a:t>
            </a:r>
            <a:r>
              <a:rPr lang="en-US" sz="1200" dirty="0">
                <a:solidFill>
                  <a:srgbClr val="000000"/>
                </a:solidFill>
                <a:latin typeface="Times New Roman" panose="02020603050405020304" pitchFamily="18" charset="0"/>
              </a:rPr>
              <a:t> M, Patton L. Patient safety culture: factors that influence clinician involvement in patient safety </a:t>
            </a:r>
            <a:r>
              <a:rPr lang="en-US" sz="1200" dirty="0" err="1">
                <a:solidFill>
                  <a:srgbClr val="000000"/>
                </a:solidFill>
                <a:latin typeface="Times New Roman" panose="02020603050405020304" pitchFamily="18" charset="0"/>
              </a:rPr>
              <a:t>behaviours</a:t>
            </a:r>
            <a:r>
              <a:rPr lang="en-US" sz="1200" dirty="0">
                <a:solidFill>
                  <a:srgbClr val="000000"/>
                </a:solidFill>
                <a:latin typeface="Times New Roman" panose="02020603050405020304" pitchFamily="18" charset="0"/>
              </a:rPr>
              <a:t>. </a:t>
            </a:r>
            <a:r>
              <a:rPr lang="en-US" sz="1200" i="1" dirty="0" err="1">
                <a:solidFill>
                  <a:srgbClr val="000000"/>
                </a:solidFill>
                <a:latin typeface="Times New Roman" panose="02020603050405020304" pitchFamily="18" charset="0"/>
              </a:rPr>
              <a:t>Qual</a:t>
            </a:r>
            <a:r>
              <a:rPr lang="en-US" sz="1200" i="1" dirty="0">
                <a:solidFill>
                  <a:srgbClr val="000000"/>
                </a:solidFill>
                <a:latin typeface="Times New Roman" panose="02020603050405020304" pitchFamily="18" charset="0"/>
              </a:rPr>
              <a:t> </a:t>
            </a:r>
            <a:r>
              <a:rPr lang="en-US" sz="1200" i="1" dirty="0" err="1">
                <a:solidFill>
                  <a:srgbClr val="000000"/>
                </a:solidFill>
                <a:latin typeface="Times New Roman" panose="02020603050405020304" pitchFamily="18" charset="0"/>
              </a:rPr>
              <a:t>Saf</a:t>
            </a:r>
            <a:r>
              <a:rPr lang="en-US" sz="1200" i="1" dirty="0">
                <a:solidFill>
                  <a:srgbClr val="000000"/>
                </a:solidFill>
                <a:latin typeface="Times New Roman" panose="02020603050405020304" pitchFamily="18" charset="0"/>
              </a:rPr>
              <a:t> Health Care</a:t>
            </a:r>
            <a:r>
              <a:rPr lang="en-US" sz="1200" dirty="0">
                <a:solidFill>
                  <a:srgbClr val="000000"/>
                </a:solidFill>
                <a:latin typeface="Times New Roman" panose="02020603050405020304" pitchFamily="18" charset="0"/>
              </a:rPr>
              <a:t>. 2010; 19 (6): 585-591. </a:t>
            </a: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rPr>
              <a:t>Kirk S, Parker D, </a:t>
            </a:r>
            <a:r>
              <a:rPr lang="en-US" sz="1200" dirty="0" err="1">
                <a:solidFill>
                  <a:srgbClr val="000000"/>
                </a:solidFill>
                <a:latin typeface="Times New Roman" panose="02020603050405020304" pitchFamily="18" charset="0"/>
              </a:rPr>
              <a:t>Claridge</a:t>
            </a:r>
            <a:r>
              <a:rPr lang="en-US" sz="1200" dirty="0">
                <a:solidFill>
                  <a:srgbClr val="000000"/>
                </a:solidFill>
                <a:latin typeface="Times New Roman" panose="02020603050405020304" pitchFamily="18" charset="0"/>
              </a:rPr>
              <a:t> T, </a:t>
            </a:r>
            <a:r>
              <a:rPr lang="en-US" sz="1200" dirty="0" err="1">
                <a:solidFill>
                  <a:srgbClr val="000000"/>
                </a:solidFill>
                <a:latin typeface="Times New Roman" panose="02020603050405020304" pitchFamily="18" charset="0"/>
              </a:rPr>
              <a:t>Esmail</a:t>
            </a:r>
            <a:r>
              <a:rPr lang="en-US" sz="1200" dirty="0">
                <a:solidFill>
                  <a:srgbClr val="000000"/>
                </a:solidFill>
                <a:latin typeface="Times New Roman" panose="02020603050405020304" pitchFamily="18" charset="0"/>
              </a:rPr>
              <a:t> A, Marshall M. Patient safety culture in primary care: developing a theoretical framework for practical use. </a:t>
            </a:r>
            <a:r>
              <a:rPr lang="en-US" sz="1200" i="1" dirty="0" err="1">
                <a:solidFill>
                  <a:srgbClr val="000000"/>
                </a:solidFill>
                <a:latin typeface="Times New Roman" panose="02020603050405020304" pitchFamily="18" charset="0"/>
              </a:rPr>
              <a:t>Qual</a:t>
            </a:r>
            <a:r>
              <a:rPr lang="en-US" sz="1200" i="1" dirty="0">
                <a:solidFill>
                  <a:srgbClr val="000000"/>
                </a:solidFill>
                <a:latin typeface="Times New Roman" panose="02020603050405020304" pitchFamily="18" charset="0"/>
              </a:rPr>
              <a:t> </a:t>
            </a:r>
            <a:r>
              <a:rPr lang="en-US" sz="1200" i="1" dirty="0" err="1">
                <a:solidFill>
                  <a:srgbClr val="000000"/>
                </a:solidFill>
                <a:latin typeface="Times New Roman" panose="02020603050405020304" pitchFamily="18" charset="0"/>
              </a:rPr>
              <a:t>Saf</a:t>
            </a:r>
            <a:r>
              <a:rPr lang="en-US" sz="1200" i="1" dirty="0">
                <a:solidFill>
                  <a:srgbClr val="000000"/>
                </a:solidFill>
                <a:latin typeface="Times New Roman" panose="02020603050405020304" pitchFamily="18" charset="0"/>
              </a:rPr>
              <a:t> Health Care</a:t>
            </a:r>
            <a:r>
              <a:rPr lang="en-US" sz="1200" dirty="0">
                <a:solidFill>
                  <a:srgbClr val="000000"/>
                </a:solidFill>
                <a:latin typeface="Times New Roman" panose="02020603050405020304" pitchFamily="18" charset="0"/>
              </a:rPr>
              <a:t>. 2007; 16 (4): 313-320. </a:t>
            </a: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rPr>
              <a:t>Tavares APM, Moura ECC, </a:t>
            </a:r>
            <a:r>
              <a:rPr lang="en-US" sz="1200" dirty="0" err="1">
                <a:solidFill>
                  <a:srgbClr val="000000"/>
                </a:solidFill>
                <a:latin typeface="Times New Roman" panose="02020603050405020304" pitchFamily="18" charset="0"/>
              </a:rPr>
              <a:t>Avelino</a:t>
            </a:r>
            <a:r>
              <a:rPr lang="en-US" sz="1200" dirty="0">
                <a:solidFill>
                  <a:srgbClr val="000000"/>
                </a:solidFill>
                <a:latin typeface="Times New Roman" panose="02020603050405020304" pitchFamily="18" charset="0"/>
              </a:rPr>
              <a:t> FVSD, Lopes VCA, </a:t>
            </a:r>
            <a:r>
              <a:rPr lang="en-US" sz="1200" dirty="0" err="1">
                <a:solidFill>
                  <a:srgbClr val="000000"/>
                </a:solidFill>
                <a:latin typeface="Times New Roman" panose="02020603050405020304" pitchFamily="18" charset="0"/>
              </a:rPr>
              <a:t>Nogueira</a:t>
            </a:r>
            <a:r>
              <a:rPr lang="en-US" sz="1200" dirty="0">
                <a:solidFill>
                  <a:srgbClr val="000000"/>
                </a:solidFill>
                <a:latin typeface="Times New Roman" panose="02020603050405020304" pitchFamily="18" charset="0"/>
              </a:rPr>
              <a:t> LT. Patient safety culture from the perspective of the nursing team. </a:t>
            </a:r>
            <a:r>
              <a:rPr lang="en-US" sz="1200" i="1" dirty="0">
                <a:solidFill>
                  <a:srgbClr val="000000"/>
                </a:solidFill>
                <a:latin typeface="Times New Roman" panose="02020603050405020304" pitchFamily="18" charset="0"/>
              </a:rPr>
              <a:t>Rev Rene</a:t>
            </a:r>
            <a:r>
              <a:rPr lang="en-US" sz="1200" dirty="0">
                <a:solidFill>
                  <a:srgbClr val="000000"/>
                </a:solidFill>
                <a:latin typeface="Times New Roman" panose="02020603050405020304" pitchFamily="18" charset="0"/>
              </a:rPr>
              <a:t>. Published online January 15, 2018. </a:t>
            </a: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rPr>
              <a:t>Ledford H. Computing humanity. Nature. 2020; 582 (June 18): 328-330.</a:t>
            </a: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rPr>
              <a:t>Kellogg K. The 7 Biggest Social Media Sites in 2020. Published online 2020.</a:t>
            </a: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rPr>
              <a:t>Garcia-Rudolph A, </a:t>
            </a:r>
            <a:r>
              <a:rPr lang="en-US" sz="1200" dirty="0" err="1">
                <a:solidFill>
                  <a:srgbClr val="000000"/>
                </a:solidFill>
                <a:latin typeface="Times New Roman" panose="02020603050405020304" pitchFamily="18" charset="0"/>
              </a:rPr>
              <a:t>Laxe</a:t>
            </a:r>
            <a:r>
              <a:rPr lang="en-US" sz="1200" dirty="0">
                <a:solidFill>
                  <a:srgbClr val="000000"/>
                </a:solidFill>
                <a:latin typeface="Times New Roman" panose="02020603050405020304" pitchFamily="18" charset="0"/>
              </a:rPr>
              <a:t> S, </a:t>
            </a:r>
            <a:r>
              <a:rPr lang="en-US" sz="1200" dirty="0" err="1">
                <a:solidFill>
                  <a:srgbClr val="000000"/>
                </a:solidFill>
                <a:latin typeface="Times New Roman" panose="02020603050405020304" pitchFamily="18" charset="0"/>
              </a:rPr>
              <a:t>Saurí</a:t>
            </a:r>
            <a:r>
              <a:rPr lang="en-US" sz="1200" dirty="0">
                <a:solidFill>
                  <a:srgbClr val="000000"/>
                </a:solidFill>
                <a:latin typeface="Times New Roman" panose="02020603050405020304" pitchFamily="18" charset="0"/>
              </a:rPr>
              <a:t> J, </a:t>
            </a:r>
            <a:r>
              <a:rPr lang="en-US" sz="1200" dirty="0" err="1">
                <a:solidFill>
                  <a:srgbClr val="000000"/>
                </a:solidFill>
                <a:latin typeface="Times New Roman" panose="02020603050405020304" pitchFamily="18" charset="0"/>
              </a:rPr>
              <a:t>Guitart</a:t>
            </a:r>
            <a:r>
              <a:rPr lang="en-US" sz="1200" dirty="0">
                <a:solidFill>
                  <a:srgbClr val="000000"/>
                </a:solidFill>
                <a:latin typeface="Times New Roman" panose="02020603050405020304" pitchFamily="18" charset="0"/>
              </a:rPr>
              <a:t> MB. Stroke survivors on Twitter: Sentiment and topic analysis from a gender perspective. J Med Internet Res. 2019; 21 (8).</a:t>
            </a: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rPr>
              <a:t>Banda JM, </a:t>
            </a:r>
            <a:r>
              <a:rPr lang="en-US" sz="1200" dirty="0" err="1">
                <a:solidFill>
                  <a:srgbClr val="000000"/>
                </a:solidFill>
                <a:latin typeface="Times New Roman" panose="02020603050405020304" pitchFamily="18" charset="0"/>
              </a:rPr>
              <a:t>Tekumalla</a:t>
            </a:r>
            <a:r>
              <a:rPr lang="en-US" sz="1200" dirty="0">
                <a:solidFill>
                  <a:srgbClr val="000000"/>
                </a:solidFill>
                <a:latin typeface="Times New Roman" panose="02020603050405020304" pitchFamily="18" charset="0"/>
              </a:rPr>
              <a:t> R, Wang G, et al. A large-scale COVID-19 Twitter chatter dataset for open scientific research -- an international collaboration. </a:t>
            </a:r>
            <a:r>
              <a:rPr lang="en-US" sz="1200" dirty="0" err="1">
                <a:solidFill>
                  <a:srgbClr val="000000"/>
                </a:solidFill>
                <a:latin typeface="Times New Roman" panose="02020603050405020304" pitchFamily="18" charset="0"/>
              </a:rPr>
              <a:t>ArXiv</a:t>
            </a:r>
            <a:r>
              <a:rPr lang="en-US" sz="1200" dirty="0">
                <a:solidFill>
                  <a:srgbClr val="000000"/>
                </a:solidFill>
                <a:latin typeface="Times New Roman" panose="02020603050405020304" pitchFamily="18" charset="0"/>
              </a:rPr>
              <a:t>. Published online April 7, 2020.</a:t>
            </a:r>
          </a:p>
          <a:p>
            <a:pPr marL="342900" indent="-274320">
              <a:lnSpc>
                <a:spcPct val="100000"/>
              </a:lnSpc>
              <a:spcBef>
                <a:spcPts val="0"/>
              </a:spcBef>
              <a:buFont typeface="+mj-lt"/>
              <a:buAutoNum type="arabicPeriod"/>
            </a:pPr>
            <a:r>
              <a:rPr lang="en-US" sz="1200" dirty="0">
                <a:solidFill>
                  <a:srgbClr val="000000"/>
                </a:solidFill>
                <a:latin typeface="Times New Roman" panose="02020603050405020304" pitchFamily="18" charset="0"/>
              </a:rPr>
              <a:t>Mohammad S, </a:t>
            </a:r>
            <a:r>
              <a:rPr lang="en-US" sz="1200" dirty="0" err="1">
                <a:solidFill>
                  <a:srgbClr val="000000"/>
                </a:solidFill>
                <a:latin typeface="Times New Roman" panose="02020603050405020304" pitchFamily="18" charset="0"/>
              </a:rPr>
              <a:t>Turney</a:t>
            </a:r>
            <a:r>
              <a:rPr lang="en-US" sz="1200" dirty="0">
                <a:solidFill>
                  <a:srgbClr val="000000"/>
                </a:solidFill>
                <a:latin typeface="Times New Roman" panose="02020603050405020304" pitchFamily="18" charset="0"/>
              </a:rPr>
              <a:t> P. Emotions Evoked by Common Words and Phrases: Using Mechanical Turk to Create an Emotion Lexicon. Proceedings of the NAACL HLT 2010 Workshop on Computational Approaches to Analysis and Generation of Emotion in Text. 2010; (California, US): 26-34.</a:t>
            </a:r>
          </a:p>
          <a:p>
            <a:pPr marL="342900" indent="-274320">
              <a:lnSpc>
                <a:spcPct val="100000"/>
              </a:lnSpc>
              <a:spcBef>
                <a:spcPts val="0"/>
              </a:spcBef>
              <a:buFont typeface="+mj-lt"/>
              <a:buAutoNum type="arabicPeriod"/>
            </a:pPr>
            <a:r>
              <a:rPr lang="en-US" sz="1200" dirty="0" err="1">
                <a:solidFill>
                  <a:srgbClr val="000000"/>
                </a:solidFill>
                <a:latin typeface="Times New Roman" panose="02020603050405020304" pitchFamily="18" charset="0"/>
              </a:rPr>
              <a:t>Hutto</a:t>
            </a:r>
            <a:r>
              <a:rPr lang="en-US" sz="1200" dirty="0">
                <a:solidFill>
                  <a:srgbClr val="000000"/>
                </a:solidFill>
                <a:latin typeface="Times New Roman" panose="02020603050405020304" pitchFamily="18" charset="0"/>
              </a:rPr>
              <a:t> CJ, Gilbert EE. VADER: A Parsimonious Rule-based Model for Sentiment Analysis of Social Media Text. Eighth International Conference on Weblogs and Social Media (ICWSM-14).” Proceedings of the 8th International Conference on Weblogs and Social Media, ICWSM 2014. Published online 2014.</a:t>
            </a:r>
          </a:p>
          <a:p>
            <a:pPr marL="342900" indent="-274320">
              <a:lnSpc>
                <a:spcPct val="100000"/>
              </a:lnSpc>
              <a:spcBef>
                <a:spcPts val="0"/>
              </a:spcBef>
              <a:buFont typeface="+mj-lt"/>
              <a:buAutoNum type="arabicPeriod"/>
            </a:pPr>
            <a:r>
              <a:rPr lang="en-US" sz="1200" dirty="0" err="1">
                <a:solidFill>
                  <a:srgbClr val="000000"/>
                </a:solidFill>
                <a:latin typeface="Times New Roman" panose="02020603050405020304" pitchFamily="18" charset="0"/>
              </a:rPr>
              <a:t>Plutchik</a:t>
            </a:r>
            <a:r>
              <a:rPr lang="en-US" sz="1200" dirty="0">
                <a:solidFill>
                  <a:srgbClr val="000000"/>
                </a:solidFill>
                <a:latin typeface="Times New Roman" panose="02020603050405020304" pitchFamily="18" charset="0"/>
              </a:rPr>
              <a:t> R. The nature of emotions. Am Sci. 2001; 89 (4): 344-350</a:t>
            </a:r>
          </a:p>
          <a:p>
            <a:pPr marL="342900" indent="-274320">
              <a:lnSpc>
                <a:spcPct val="100000"/>
              </a:lnSpc>
              <a:spcBef>
                <a:spcPts val="0"/>
              </a:spcBef>
              <a:buFont typeface="+mj-lt"/>
              <a:buAutoNum type="arabicPeriod"/>
            </a:pPr>
            <a:r>
              <a:rPr lang="en-US" sz="1200" dirty="0" err="1">
                <a:solidFill>
                  <a:srgbClr val="000000"/>
                </a:solidFill>
                <a:latin typeface="Times New Roman" panose="02020603050405020304" pitchFamily="18" charset="0"/>
              </a:rPr>
              <a:t>Koohikamali</a:t>
            </a:r>
            <a:r>
              <a:rPr lang="en-US" sz="1200" dirty="0">
                <a:solidFill>
                  <a:srgbClr val="000000"/>
                </a:solidFill>
                <a:latin typeface="Times New Roman" panose="02020603050405020304" pitchFamily="18" charset="0"/>
              </a:rPr>
              <a:t> M, Gerhart N. Yaks versus Tweets: Sentiment Discrepancy During a Social Crisis. Proceedings of the 51st Hawaii International Conference on System Sciences. 2018; (March).</a:t>
            </a:r>
          </a:p>
          <a:p>
            <a:pPr marL="68580" indent="0">
              <a:lnSpc>
                <a:spcPct val="100000"/>
              </a:lnSpc>
              <a:spcBef>
                <a:spcPts val="0"/>
              </a:spcBef>
              <a:buNone/>
            </a:pPr>
            <a:endParaRPr lang="en-US" sz="1200" dirty="0">
              <a:solidFill>
                <a:srgbClr val="000000"/>
              </a:solidFill>
              <a:latin typeface="Times New Roman" panose="02020603050405020304" pitchFamily="18" charset="0"/>
            </a:endParaRPr>
          </a:p>
          <a:p>
            <a:pPr indent="-182880">
              <a:lnSpc>
                <a:spcPct val="100000"/>
              </a:lnSpc>
              <a:spcBef>
                <a:spcPts val="0"/>
              </a:spcBef>
            </a:pPr>
            <a:endParaRPr lang="en-US" sz="1200" dirty="0"/>
          </a:p>
        </p:txBody>
      </p:sp>
      <p:sp>
        <p:nvSpPr>
          <p:cNvPr id="5" name="Slide Number Placeholder 4"/>
          <p:cNvSpPr>
            <a:spLocks noGrp="1"/>
          </p:cNvSpPr>
          <p:nvPr>
            <p:ph type="sldNum" sz="quarter" idx="12"/>
          </p:nvPr>
        </p:nvSpPr>
        <p:spPr/>
        <p:txBody>
          <a:bodyPr/>
          <a:lstStyle/>
          <a:p>
            <a:fld id="{B158FB27-A73B-4570-9B57-347D63FFCC39}" type="slidenum">
              <a:rPr lang="en-US" smtClean="0"/>
              <a:t>19</a:t>
            </a:fld>
            <a:endParaRPr lang="en-US"/>
          </a:p>
        </p:txBody>
      </p:sp>
    </p:spTree>
    <p:extLst>
      <p:ext uri="{BB962C8B-B14F-4D97-AF65-F5344CB8AC3E}">
        <p14:creationId xmlns:p14="http://schemas.microsoft.com/office/powerpoint/2010/main" val="4096776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Overview of Twitter data</a:t>
            </a:r>
          </a:p>
          <a:p>
            <a:r>
              <a:rPr lang="en-US" dirty="0"/>
              <a:t>Overview of natural language processing (NLP)</a:t>
            </a:r>
          </a:p>
          <a:p>
            <a:r>
              <a:rPr lang="en-US" dirty="0"/>
              <a:t>Example project using Twitter data for NLP</a:t>
            </a:r>
          </a:p>
          <a:p>
            <a:r>
              <a:rPr lang="en-US" dirty="0"/>
              <a:t>Questions</a:t>
            </a:r>
          </a:p>
        </p:txBody>
      </p:sp>
      <p:sp>
        <p:nvSpPr>
          <p:cNvPr id="5" name="Slide Number Placeholder 4"/>
          <p:cNvSpPr>
            <a:spLocks noGrp="1"/>
          </p:cNvSpPr>
          <p:nvPr>
            <p:ph type="sldNum" sz="quarter" idx="12"/>
          </p:nvPr>
        </p:nvSpPr>
        <p:spPr/>
        <p:txBody>
          <a:bodyPr/>
          <a:lstStyle/>
          <a:p>
            <a:fld id="{B158FB27-A73B-4570-9B57-347D63FFCC39}" type="slidenum">
              <a:rPr lang="en-US" smtClean="0"/>
              <a:t>2</a:t>
            </a:fld>
            <a:endParaRPr lang="en-US" dirty="0"/>
          </a:p>
        </p:txBody>
      </p:sp>
    </p:spTree>
    <p:extLst>
      <p:ext uri="{BB962C8B-B14F-4D97-AF65-F5344CB8AC3E}">
        <p14:creationId xmlns:p14="http://schemas.microsoft.com/office/powerpoint/2010/main" val="84983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5" name="Slide Number Placeholder 4"/>
          <p:cNvSpPr>
            <a:spLocks noGrp="1"/>
          </p:cNvSpPr>
          <p:nvPr>
            <p:ph type="sldNum" sz="quarter" idx="12"/>
          </p:nvPr>
        </p:nvSpPr>
        <p:spPr/>
        <p:txBody>
          <a:bodyPr/>
          <a:lstStyle/>
          <a:p>
            <a:fld id="{B158FB27-A73B-4570-9B57-347D63FFCC39}" type="slidenum">
              <a:rPr lang="en-US" smtClean="0"/>
              <a:t>20</a:t>
            </a:fld>
            <a:endParaRPr lang="en-US"/>
          </a:p>
        </p:txBody>
      </p:sp>
      <p:pic>
        <p:nvPicPr>
          <p:cNvPr id="2050" name="Picture 2" descr="Siri Protip: Dumb Your Language Down - Autocowrecks - Funny Collection of  FAIL Autocorrects , autocorrect f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6462" y="1690688"/>
            <a:ext cx="6697401" cy="34290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356090" y="2088846"/>
            <a:ext cx="3980435" cy="2078803"/>
          </a:xfrm>
          <a:prstGeom prst="rect">
            <a:avLst/>
          </a:prstGeom>
        </p:spPr>
      </p:pic>
      <p:sp>
        <p:nvSpPr>
          <p:cNvPr id="3" name="TextBox 2"/>
          <p:cNvSpPr txBox="1"/>
          <p:nvPr/>
        </p:nvSpPr>
        <p:spPr>
          <a:xfrm>
            <a:off x="2963141" y="5368102"/>
            <a:ext cx="6265718" cy="1077218"/>
          </a:xfrm>
          <a:prstGeom prst="rect">
            <a:avLst/>
          </a:prstGeom>
          <a:noFill/>
        </p:spPr>
        <p:txBody>
          <a:bodyPr wrap="square" rtlCol="0">
            <a:spAutoFit/>
          </a:bodyPr>
          <a:lstStyle/>
          <a:p>
            <a:pPr algn="ctr"/>
            <a:r>
              <a:rPr lang="en-US" sz="3200" dirty="0">
                <a:hlinkClick r:id="rId4"/>
              </a:rPr>
              <a:t>Katherine.Sullivan@cuanschutz.edu Katherine.Sullivan@state.co.us</a:t>
            </a:r>
            <a:r>
              <a:rPr lang="en-US" sz="3200" dirty="0"/>
              <a:t>   </a:t>
            </a:r>
          </a:p>
        </p:txBody>
      </p:sp>
    </p:spTree>
    <p:extLst>
      <p:ext uri="{BB962C8B-B14F-4D97-AF65-F5344CB8AC3E}">
        <p14:creationId xmlns:p14="http://schemas.microsoft.com/office/powerpoint/2010/main" val="905667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D3E6-8820-4C53-AF91-DC280E40D56B}"/>
              </a:ext>
            </a:extLst>
          </p:cNvPr>
          <p:cNvSpPr>
            <a:spLocks noGrp="1"/>
          </p:cNvSpPr>
          <p:nvPr>
            <p:ph type="title"/>
          </p:nvPr>
        </p:nvSpPr>
        <p:spPr/>
        <p:txBody>
          <a:bodyPr/>
          <a:lstStyle/>
          <a:p>
            <a:r>
              <a:rPr lang="en-US" dirty="0"/>
              <a:t>Twitter’s Academic Research Product Track:</a:t>
            </a:r>
          </a:p>
        </p:txBody>
      </p:sp>
      <p:sp>
        <p:nvSpPr>
          <p:cNvPr id="3" name="Content Placeholder 2">
            <a:extLst>
              <a:ext uri="{FF2B5EF4-FFF2-40B4-BE49-F238E27FC236}">
                <a16:creationId xmlns:a16="http://schemas.microsoft.com/office/drawing/2014/main" id="{9B7ED3C9-9185-4E3A-B67A-498F6F4E39DF}"/>
              </a:ext>
            </a:extLst>
          </p:cNvPr>
          <p:cNvSpPr>
            <a:spLocks noGrp="1"/>
          </p:cNvSpPr>
          <p:nvPr>
            <p:ph idx="1"/>
          </p:nvPr>
        </p:nvSpPr>
        <p:spPr/>
        <p:txBody>
          <a:bodyPr/>
          <a:lstStyle/>
          <a:p>
            <a:r>
              <a:rPr lang="en-US" dirty="0">
                <a:hlinkClick r:id="rId2"/>
              </a:rPr>
              <a:t>https://developer.twitter.com/en/solutions/academic-research/application-info</a:t>
            </a:r>
            <a:endParaRPr lang="en-US" dirty="0"/>
          </a:p>
          <a:p>
            <a:r>
              <a:rPr lang="en-US" dirty="0">
                <a:hlinkClick r:id="rId3"/>
              </a:rPr>
              <a:t>https://developer.twitter.com/en/solutions/academic-research</a:t>
            </a:r>
            <a:endParaRPr lang="en-US" dirty="0"/>
          </a:p>
          <a:p>
            <a:endParaRPr lang="en-US" dirty="0"/>
          </a:p>
        </p:txBody>
      </p:sp>
    </p:spTree>
    <p:extLst>
      <p:ext uri="{BB962C8B-B14F-4D97-AF65-F5344CB8AC3E}">
        <p14:creationId xmlns:p14="http://schemas.microsoft.com/office/powerpoint/2010/main" val="3749694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FBED0-1820-48C3-AA28-3464E97A11AD}"/>
              </a:ext>
            </a:extLst>
          </p:cNvPr>
          <p:cNvSpPr>
            <a:spLocks noGrp="1"/>
          </p:cNvSpPr>
          <p:nvPr>
            <p:ph type="title"/>
          </p:nvPr>
        </p:nvSpPr>
        <p:spPr/>
        <p:txBody>
          <a:bodyPr/>
          <a:lstStyle/>
          <a:p>
            <a:r>
              <a:rPr lang="en-US" dirty="0"/>
              <a:t>Accessing the Twitter API</a:t>
            </a:r>
          </a:p>
        </p:txBody>
      </p:sp>
      <p:sp>
        <p:nvSpPr>
          <p:cNvPr id="3" name="Content Placeholder 2">
            <a:extLst>
              <a:ext uri="{FF2B5EF4-FFF2-40B4-BE49-F238E27FC236}">
                <a16:creationId xmlns:a16="http://schemas.microsoft.com/office/drawing/2014/main" id="{98429517-F4A6-45BA-AFAD-18C63719A578}"/>
              </a:ext>
            </a:extLst>
          </p:cNvPr>
          <p:cNvSpPr>
            <a:spLocks noGrp="1"/>
          </p:cNvSpPr>
          <p:nvPr>
            <p:ph idx="1"/>
          </p:nvPr>
        </p:nvSpPr>
        <p:spPr/>
        <p:txBody>
          <a:bodyPr/>
          <a:lstStyle/>
          <a:p>
            <a:r>
              <a:rPr lang="en-US" dirty="0"/>
              <a:t>330 million active users/month</a:t>
            </a:r>
            <a:r>
              <a:rPr lang="en-US" baseline="30000" dirty="0"/>
              <a:t>1</a:t>
            </a:r>
          </a:p>
          <a:p>
            <a:r>
              <a:rPr lang="en-US" dirty="0"/>
              <a:t>Current public discourse and sentiments</a:t>
            </a:r>
          </a:p>
          <a:p>
            <a:r>
              <a:rPr lang="en-US" dirty="0"/>
              <a:t>Getting started:</a:t>
            </a:r>
          </a:p>
          <a:p>
            <a:pPr lvl="1"/>
            <a:r>
              <a:rPr lang="en-US" dirty="0"/>
              <a:t>Application Programming Interface (API) for academic researchers</a:t>
            </a:r>
          </a:p>
          <a:p>
            <a:pPr lvl="1"/>
            <a:r>
              <a:rPr lang="en-US" dirty="0"/>
              <a:t>Create a Twitter developer account and apply for academic research product track (</a:t>
            </a:r>
            <a:r>
              <a:rPr lang="en-US" dirty="0">
                <a:hlinkClick r:id="rId3"/>
              </a:rPr>
              <a:t>https://developer.twitter.com/en/solutions/academic-research</a:t>
            </a:r>
            <a:r>
              <a:rPr lang="en-US" dirty="0"/>
              <a:t>)</a:t>
            </a:r>
          </a:p>
          <a:p>
            <a:pPr lvl="1"/>
            <a:r>
              <a:rPr lang="en-US" dirty="0"/>
              <a:t>There are various tools, including Twitter’s GET, </a:t>
            </a:r>
            <a:r>
              <a:rPr lang="en-US" dirty="0" err="1"/>
              <a:t>TwitteR</a:t>
            </a:r>
            <a:r>
              <a:rPr lang="en-US" dirty="0"/>
              <a:t> (for R), python-twitter package, </a:t>
            </a:r>
            <a:r>
              <a:rPr lang="en-US" dirty="0" err="1"/>
              <a:t>Tweepy</a:t>
            </a:r>
            <a:r>
              <a:rPr lang="en-US" dirty="0"/>
              <a:t>, etc. that will allow you to access the data; each of these has their own language  </a:t>
            </a:r>
          </a:p>
          <a:p>
            <a:endParaRPr lang="en-US" dirty="0"/>
          </a:p>
        </p:txBody>
      </p:sp>
      <p:sp>
        <p:nvSpPr>
          <p:cNvPr id="5" name="TextBox 4">
            <a:extLst>
              <a:ext uri="{FF2B5EF4-FFF2-40B4-BE49-F238E27FC236}">
                <a16:creationId xmlns:a16="http://schemas.microsoft.com/office/drawing/2014/main" id="{964C5D37-F35F-4C05-BEBE-6E6245B28A78}"/>
              </a:ext>
            </a:extLst>
          </p:cNvPr>
          <p:cNvSpPr txBox="1"/>
          <p:nvPr/>
        </p:nvSpPr>
        <p:spPr>
          <a:xfrm rot="1561581">
            <a:off x="9896889" y="544424"/>
            <a:ext cx="2228851" cy="1200329"/>
          </a:xfrm>
          <a:prstGeom prst="rect">
            <a:avLst/>
          </a:prstGeom>
          <a:noFill/>
        </p:spPr>
        <p:txBody>
          <a:bodyPr wrap="square">
            <a:spAutoFit/>
          </a:bodyPr>
          <a:lstStyle/>
          <a:p>
            <a:pPr algn="l"/>
            <a:r>
              <a:rPr lang="en-US" b="1" i="0" dirty="0">
                <a:solidFill>
                  <a:srgbClr val="00B0F0"/>
                </a:solidFill>
                <a:latin typeface="Chirp Display"/>
              </a:rPr>
              <a:t>“Twitter is what’s happening and what people are talking about right now.”</a:t>
            </a:r>
          </a:p>
        </p:txBody>
      </p:sp>
      <p:pic>
        <p:nvPicPr>
          <p:cNvPr id="7" name="Picture 6">
            <a:extLst>
              <a:ext uri="{FF2B5EF4-FFF2-40B4-BE49-F238E27FC236}">
                <a16:creationId xmlns:a16="http://schemas.microsoft.com/office/drawing/2014/main" id="{ED600FE8-3921-4CAD-AB45-F2BF4E52C6FE}"/>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105692">
            <a:off x="9299090" y="208364"/>
            <a:ext cx="722290" cy="586409"/>
          </a:xfrm>
          <a:prstGeom prst="rect">
            <a:avLst/>
          </a:prstGeom>
        </p:spPr>
      </p:pic>
      <p:sp>
        <p:nvSpPr>
          <p:cNvPr id="8" name="TextBox 7">
            <a:extLst>
              <a:ext uri="{FF2B5EF4-FFF2-40B4-BE49-F238E27FC236}">
                <a16:creationId xmlns:a16="http://schemas.microsoft.com/office/drawing/2014/main" id="{FA60B5A6-44FE-4F2B-8916-B7C440B0FE1F}"/>
              </a:ext>
            </a:extLst>
          </p:cNvPr>
          <p:cNvSpPr txBox="1"/>
          <p:nvPr/>
        </p:nvSpPr>
        <p:spPr>
          <a:xfrm>
            <a:off x="102871" y="6524159"/>
            <a:ext cx="8536476" cy="230832"/>
          </a:xfrm>
          <a:prstGeom prst="rect">
            <a:avLst/>
          </a:prstGeom>
          <a:noFill/>
        </p:spPr>
        <p:txBody>
          <a:bodyPr wrap="square" rtlCol="0">
            <a:spAutoFit/>
          </a:bodyPr>
          <a:lstStyle/>
          <a:p>
            <a:r>
              <a:rPr lang="en-US" sz="900" dirty="0">
                <a:hlinkClick r:id="rId5" tooltip="http://analisisdemedios.blogspot.com/2013/05/twitter-recopilara-informacion-personal.html"/>
              </a:rPr>
              <a:t>This Photo</a:t>
            </a:r>
            <a:r>
              <a:rPr lang="en-US" sz="900" dirty="0"/>
              <a:t> by Unknown Author is licensed under </a:t>
            </a:r>
            <a:r>
              <a:rPr lang="en-US" sz="900" dirty="0">
                <a:hlinkClick r:id="rId6" tooltip="https://creativecommons.org/licenses/by/3.0/"/>
              </a:rPr>
              <a:t>CC BY</a:t>
            </a:r>
            <a:endParaRPr lang="en-US" sz="900" dirty="0"/>
          </a:p>
        </p:txBody>
      </p:sp>
      <p:sp>
        <p:nvSpPr>
          <p:cNvPr id="4" name="Slide Number Placeholder 3"/>
          <p:cNvSpPr>
            <a:spLocks noGrp="1"/>
          </p:cNvSpPr>
          <p:nvPr>
            <p:ph type="sldNum" sz="quarter" idx="12"/>
          </p:nvPr>
        </p:nvSpPr>
        <p:spPr/>
        <p:txBody>
          <a:bodyPr/>
          <a:lstStyle/>
          <a:p>
            <a:fld id="{C20305CC-BB67-4FD5-BFBC-0E20DEB7A478}" type="slidenum">
              <a:rPr lang="en-US" smtClean="0"/>
              <a:t>3</a:t>
            </a:fld>
            <a:endParaRPr lang="en-US"/>
          </a:p>
        </p:txBody>
      </p:sp>
    </p:spTree>
    <p:extLst>
      <p:ext uri="{BB962C8B-B14F-4D97-AF65-F5344CB8AC3E}">
        <p14:creationId xmlns:p14="http://schemas.microsoft.com/office/powerpoint/2010/main" val="30497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9AE-3EF0-4BFB-A3E5-148115CDB7E2}"/>
              </a:ext>
            </a:extLst>
          </p:cNvPr>
          <p:cNvSpPr>
            <a:spLocks noGrp="1"/>
          </p:cNvSpPr>
          <p:nvPr>
            <p:ph type="title"/>
          </p:nvPr>
        </p:nvSpPr>
        <p:spPr/>
        <p:txBody>
          <a:bodyPr/>
          <a:lstStyle/>
          <a:p>
            <a:r>
              <a:rPr lang="en-US" dirty="0"/>
              <a:t>Twitter Data</a:t>
            </a:r>
          </a:p>
        </p:txBody>
      </p:sp>
      <p:sp>
        <p:nvSpPr>
          <p:cNvPr id="3" name="Content Placeholder 2">
            <a:extLst>
              <a:ext uri="{FF2B5EF4-FFF2-40B4-BE49-F238E27FC236}">
                <a16:creationId xmlns:a16="http://schemas.microsoft.com/office/drawing/2014/main" id="{6AF7D7A3-4F1D-469E-B213-32743A2F25BB}"/>
              </a:ext>
            </a:extLst>
          </p:cNvPr>
          <p:cNvSpPr>
            <a:spLocks noGrp="1"/>
          </p:cNvSpPr>
          <p:nvPr>
            <p:ph idx="1"/>
          </p:nvPr>
        </p:nvSpPr>
        <p:spPr/>
        <p:txBody>
          <a:bodyPr>
            <a:normAutofit/>
          </a:bodyPr>
          <a:lstStyle/>
          <a:p>
            <a:r>
              <a:rPr lang="en-US" sz="3200" dirty="0"/>
              <a:t>Who: </a:t>
            </a:r>
            <a:r>
              <a:rPr lang="en-US" sz="3200" baseline="30000" dirty="0"/>
              <a:t>2</a:t>
            </a:r>
            <a:endParaRPr lang="en-US" sz="3200" dirty="0"/>
          </a:p>
          <a:p>
            <a:pPr lvl="1"/>
            <a:r>
              <a:rPr lang="en-US" sz="2800" dirty="0"/>
              <a:t>340 million total users with 74.8 million (22%) in the U.S.</a:t>
            </a:r>
          </a:p>
          <a:p>
            <a:pPr lvl="1"/>
            <a:r>
              <a:rPr lang="en-US" sz="2800" dirty="0"/>
              <a:t>1 out of 5 U.S. adults use Twitter</a:t>
            </a:r>
          </a:p>
          <a:p>
            <a:pPr lvl="1"/>
            <a:r>
              <a:rPr lang="en-US" sz="2800" dirty="0"/>
              <a:t>77% of Americans who earn $75,000/yr. use Twitter</a:t>
            </a:r>
          </a:p>
          <a:p>
            <a:pPr lvl="1"/>
            <a:r>
              <a:rPr lang="en-US" sz="2800" dirty="0"/>
              <a:t>80% of tweets come from the top 10% most active users</a:t>
            </a:r>
            <a:r>
              <a:rPr lang="en-US" sz="2800" baseline="30000" dirty="0"/>
              <a:t>3</a:t>
            </a:r>
          </a:p>
          <a:p>
            <a:pPr marL="0" indent="0">
              <a:buNone/>
            </a:pPr>
            <a:endParaRPr lang="en-US" sz="3200" dirty="0"/>
          </a:p>
          <a:p>
            <a:pPr lvl="1"/>
            <a:endParaRPr lang="en-US" sz="2800" dirty="0"/>
          </a:p>
          <a:p>
            <a:pPr lvl="1"/>
            <a:endParaRPr lang="en-US" sz="2800" dirty="0"/>
          </a:p>
          <a:p>
            <a:pPr lvl="1"/>
            <a:endParaRPr lang="en-US" sz="2800" dirty="0"/>
          </a:p>
          <a:p>
            <a:pPr lvl="1"/>
            <a:endParaRPr lang="en-US" sz="2800" dirty="0"/>
          </a:p>
        </p:txBody>
      </p:sp>
      <p:sp>
        <p:nvSpPr>
          <p:cNvPr id="4" name="Slide Number Placeholder 3"/>
          <p:cNvSpPr>
            <a:spLocks noGrp="1"/>
          </p:cNvSpPr>
          <p:nvPr>
            <p:ph type="sldNum" sz="quarter" idx="12"/>
          </p:nvPr>
        </p:nvSpPr>
        <p:spPr/>
        <p:txBody>
          <a:bodyPr/>
          <a:lstStyle/>
          <a:p>
            <a:fld id="{C20305CC-BB67-4FD5-BFBC-0E20DEB7A478}" type="slidenum">
              <a:rPr lang="en-US" smtClean="0"/>
              <a:t>4</a:t>
            </a:fld>
            <a:endParaRPr lang="en-US"/>
          </a:p>
        </p:txBody>
      </p:sp>
    </p:spTree>
    <p:extLst>
      <p:ext uri="{BB962C8B-B14F-4D97-AF65-F5344CB8AC3E}">
        <p14:creationId xmlns:p14="http://schemas.microsoft.com/office/powerpoint/2010/main" val="1739022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9AE-3EF0-4BFB-A3E5-148115CDB7E2}"/>
              </a:ext>
            </a:extLst>
          </p:cNvPr>
          <p:cNvSpPr>
            <a:spLocks noGrp="1"/>
          </p:cNvSpPr>
          <p:nvPr>
            <p:ph type="title"/>
          </p:nvPr>
        </p:nvSpPr>
        <p:spPr/>
        <p:txBody>
          <a:bodyPr/>
          <a:lstStyle/>
          <a:p>
            <a:r>
              <a:rPr lang="en-US" dirty="0"/>
              <a:t>Twitter Data</a:t>
            </a:r>
          </a:p>
        </p:txBody>
      </p:sp>
      <p:sp>
        <p:nvSpPr>
          <p:cNvPr id="3" name="Content Placeholder 2">
            <a:extLst>
              <a:ext uri="{FF2B5EF4-FFF2-40B4-BE49-F238E27FC236}">
                <a16:creationId xmlns:a16="http://schemas.microsoft.com/office/drawing/2014/main" id="{6AF7D7A3-4F1D-469E-B213-32743A2F25BB}"/>
              </a:ext>
            </a:extLst>
          </p:cNvPr>
          <p:cNvSpPr>
            <a:spLocks noGrp="1"/>
          </p:cNvSpPr>
          <p:nvPr>
            <p:ph idx="1"/>
          </p:nvPr>
        </p:nvSpPr>
        <p:spPr>
          <a:xfrm>
            <a:off x="838199" y="1637886"/>
            <a:ext cx="10515600" cy="4351338"/>
          </a:xfrm>
        </p:spPr>
        <p:txBody>
          <a:bodyPr>
            <a:normAutofit/>
          </a:bodyPr>
          <a:lstStyle/>
          <a:p>
            <a:r>
              <a:rPr lang="en-US" sz="3600" dirty="0"/>
              <a:t>Data fields:</a:t>
            </a:r>
          </a:p>
          <a:p>
            <a:pPr lvl="2"/>
            <a:endParaRPr lang="en-US" sz="2800" dirty="0"/>
          </a:p>
          <a:p>
            <a:pPr lvl="1"/>
            <a:endParaRPr lang="en-US" sz="3200" dirty="0"/>
          </a:p>
          <a:p>
            <a:pPr lvl="1"/>
            <a:endParaRPr lang="en-US" sz="3200" dirty="0"/>
          </a:p>
          <a:p>
            <a:pPr lvl="1"/>
            <a:endParaRPr lang="en-US" sz="3200" dirty="0"/>
          </a:p>
          <a:p>
            <a:pPr lvl="1"/>
            <a:endParaRPr lang="en-US" sz="3200" dirty="0"/>
          </a:p>
        </p:txBody>
      </p:sp>
      <p:pic>
        <p:nvPicPr>
          <p:cNvPr id="11" name="Picture 10">
            <a:extLst>
              <a:ext uri="{FF2B5EF4-FFF2-40B4-BE49-F238E27FC236}">
                <a16:creationId xmlns:a16="http://schemas.microsoft.com/office/drawing/2014/main" id="{24C1B806-F30D-4097-82F4-8673ED60D905}"/>
              </a:ext>
            </a:extLst>
          </p:cNvPr>
          <p:cNvPicPr>
            <a:picLocks noChangeAspect="1"/>
          </p:cNvPicPr>
          <p:nvPr/>
        </p:nvPicPr>
        <p:blipFill>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050354" y="2644298"/>
            <a:ext cx="1411165" cy="1341783"/>
          </a:xfrm>
          <a:prstGeom prst="rect">
            <a:avLst/>
          </a:prstGeom>
        </p:spPr>
      </p:pic>
      <p:sp>
        <p:nvSpPr>
          <p:cNvPr id="13" name="TextBox 12">
            <a:extLst>
              <a:ext uri="{FF2B5EF4-FFF2-40B4-BE49-F238E27FC236}">
                <a16:creationId xmlns:a16="http://schemas.microsoft.com/office/drawing/2014/main" id="{D0093AA5-531B-4A08-8D8B-241205D80771}"/>
              </a:ext>
            </a:extLst>
          </p:cNvPr>
          <p:cNvSpPr txBox="1"/>
          <p:nvPr/>
        </p:nvSpPr>
        <p:spPr>
          <a:xfrm>
            <a:off x="2778670" y="4065318"/>
            <a:ext cx="1719470" cy="646331"/>
          </a:xfrm>
          <a:prstGeom prst="rect">
            <a:avLst/>
          </a:prstGeom>
          <a:noFill/>
        </p:spPr>
        <p:txBody>
          <a:bodyPr wrap="square" rtlCol="0">
            <a:spAutoFit/>
          </a:bodyPr>
          <a:lstStyle/>
          <a:p>
            <a:pPr algn="ctr"/>
            <a:r>
              <a:rPr lang="en-US" sz="3600" dirty="0"/>
              <a:t>User</a:t>
            </a:r>
          </a:p>
        </p:txBody>
      </p:sp>
      <p:pic>
        <p:nvPicPr>
          <p:cNvPr id="16" name="Picture 15">
            <a:extLst>
              <a:ext uri="{FF2B5EF4-FFF2-40B4-BE49-F238E27FC236}">
                <a16:creationId xmlns:a16="http://schemas.microsoft.com/office/drawing/2014/main" id="{3B88D3FA-6E7D-42D7-B38C-2DA95BC1EDE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46992" y="2302044"/>
            <a:ext cx="1867161" cy="1752845"/>
          </a:xfrm>
          <a:prstGeom prst="rect">
            <a:avLst/>
          </a:prstGeom>
        </p:spPr>
      </p:pic>
      <p:sp>
        <p:nvSpPr>
          <p:cNvPr id="18" name="TextBox 17">
            <a:extLst>
              <a:ext uri="{FF2B5EF4-FFF2-40B4-BE49-F238E27FC236}">
                <a16:creationId xmlns:a16="http://schemas.microsoft.com/office/drawing/2014/main" id="{5695DE48-EEC3-4DD1-9248-09AE68744088}"/>
              </a:ext>
            </a:extLst>
          </p:cNvPr>
          <p:cNvSpPr txBox="1"/>
          <p:nvPr/>
        </p:nvSpPr>
        <p:spPr>
          <a:xfrm>
            <a:off x="816891" y="4069333"/>
            <a:ext cx="1848678" cy="646331"/>
          </a:xfrm>
          <a:prstGeom prst="rect">
            <a:avLst/>
          </a:prstGeom>
          <a:noFill/>
        </p:spPr>
        <p:txBody>
          <a:bodyPr wrap="square" rtlCol="0">
            <a:spAutoFit/>
          </a:bodyPr>
          <a:lstStyle/>
          <a:p>
            <a:pPr algn="ctr"/>
            <a:r>
              <a:rPr lang="en-US" sz="3600" dirty="0"/>
              <a:t>Tweet</a:t>
            </a:r>
          </a:p>
        </p:txBody>
      </p:sp>
      <p:sp>
        <p:nvSpPr>
          <p:cNvPr id="21" name="TextBox 20">
            <a:extLst>
              <a:ext uri="{FF2B5EF4-FFF2-40B4-BE49-F238E27FC236}">
                <a16:creationId xmlns:a16="http://schemas.microsoft.com/office/drawing/2014/main" id="{A092D7CF-D6D7-418A-9B37-DC615E2B3728}"/>
              </a:ext>
            </a:extLst>
          </p:cNvPr>
          <p:cNvSpPr txBox="1"/>
          <p:nvPr/>
        </p:nvSpPr>
        <p:spPr>
          <a:xfrm>
            <a:off x="4866350" y="4115013"/>
            <a:ext cx="1986968" cy="646331"/>
          </a:xfrm>
          <a:prstGeom prst="rect">
            <a:avLst/>
          </a:prstGeom>
          <a:noFill/>
        </p:spPr>
        <p:txBody>
          <a:bodyPr wrap="square" rtlCol="0">
            <a:spAutoFit/>
          </a:bodyPr>
          <a:lstStyle/>
          <a:p>
            <a:pPr algn="ctr"/>
            <a:r>
              <a:rPr lang="en-US" sz="3600" dirty="0"/>
              <a:t>Media</a:t>
            </a:r>
          </a:p>
        </p:txBody>
      </p:sp>
      <p:sp>
        <p:nvSpPr>
          <p:cNvPr id="25" name="TextBox 24">
            <a:extLst>
              <a:ext uri="{FF2B5EF4-FFF2-40B4-BE49-F238E27FC236}">
                <a16:creationId xmlns:a16="http://schemas.microsoft.com/office/drawing/2014/main" id="{C1334961-1795-4460-8B4A-BC7F2B0CDC03}"/>
              </a:ext>
            </a:extLst>
          </p:cNvPr>
          <p:cNvSpPr txBox="1"/>
          <p:nvPr/>
        </p:nvSpPr>
        <p:spPr>
          <a:xfrm>
            <a:off x="7930635" y="4150618"/>
            <a:ext cx="874644" cy="646331"/>
          </a:xfrm>
          <a:prstGeom prst="rect">
            <a:avLst/>
          </a:prstGeom>
          <a:noFill/>
        </p:spPr>
        <p:txBody>
          <a:bodyPr wrap="square" rtlCol="0">
            <a:spAutoFit/>
          </a:bodyPr>
          <a:lstStyle/>
          <a:p>
            <a:r>
              <a:rPr lang="en-US" sz="3600" dirty="0"/>
              <a:t>Poll</a:t>
            </a:r>
          </a:p>
        </p:txBody>
      </p:sp>
      <p:sp>
        <p:nvSpPr>
          <p:cNvPr id="26" name="TextBox 25">
            <a:extLst>
              <a:ext uri="{FF2B5EF4-FFF2-40B4-BE49-F238E27FC236}">
                <a16:creationId xmlns:a16="http://schemas.microsoft.com/office/drawing/2014/main" id="{F60E2825-60A9-4BEB-AD24-16035CB28FFC}"/>
              </a:ext>
            </a:extLst>
          </p:cNvPr>
          <p:cNvSpPr txBox="1"/>
          <p:nvPr/>
        </p:nvSpPr>
        <p:spPr>
          <a:xfrm>
            <a:off x="10106683" y="4224647"/>
            <a:ext cx="1354359" cy="1200329"/>
          </a:xfrm>
          <a:prstGeom prst="rect">
            <a:avLst/>
          </a:prstGeom>
          <a:noFill/>
        </p:spPr>
        <p:txBody>
          <a:bodyPr wrap="square" rtlCol="0">
            <a:spAutoFit/>
          </a:bodyPr>
          <a:lstStyle/>
          <a:p>
            <a:pPr algn="ctr"/>
            <a:r>
              <a:rPr lang="en-US" sz="3600" dirty="0"/>
              <a:t>Place</a:t>
            </a:r>
          </a:p>
          <a:p>
            <a:pPr algn="ctr"/>
            <a:endParaRPr lang="en-US" sz="3600" dirty="0"/>
          </a:p>
        </p:txBody>
      </p:sp>
      <p:pic>
        <p:nvPicPr>
          <p:cNvPr id="33" name="Picture 32">
            <a:extLst>
              <a:ext uri="{FF2B5EF4-FFF2-40B4-BE49-F238E27FC236}">
                <a16:creationId xmlns:a16="http://schemas.microsoft.com/office/drawing/2014/main" id="{F0478A31-478A-4EA4-A445-0F403AFD9D9D}"/>
              </a:ext>
            </a:extLst>
          </p:cNvPr>
          <p:cNvPicPr>
            <a:picLocks noChangeAspect="1"/>
          </p:cNvPicPr>
          <p:nvPr/>
        </p:nvPicPr>
        <p:blipFill>
          <a:blip r:embed="rId7" cstate="hq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001316" y="2432966"/>
            <a:ext cx="1586948" cy="1586948"/>
          </a:xfrm>
          <a:prstGeom prst="rect">
            <a:avLst/>
          </a:prstGeom>
        </p:spPr>
      </p:pic>
      <p:sp>
        <p:nvSpPr>
          <p:cNvPr id="34" name="TextBox 33">
            <a:extLst>
              <a:ext uri="{FF2B5EF4-FFF2-40B4-BE49-F238E27FC236}">
                <a16:creationId xmlns:a16="http://schemas.microsoft.com/office/drawing/2014/main" id="{2C99D6FF-E7C7-499D-AB8A-4870FB9A2EB6}"/>
              </a:ext>
            </a:extLst>
          </p:cNvPr>
          <p:cNvSpPr txBox="1"/>
          <p:nvPr/>
        </p:nvSpPr>
        <p:spPr>
          <a:xfrm>
            <a:off x="5001316" y="9290966"/>
            <a:ext cx="1586948" cy="507831"/>
          </a:xfrm>
          <a:prstGeom prst="rect">
            <a:avLst/>
          </a:prstGeom>
          <a:noFill/>
        </p:spPr>
        <p:txBody>
          <a:bodyPr wrap="square" rtlCol="0">
            <a:spAutoFit/>
          </a:bodyPr>
          <a:lstStyle/>
          <a:p>
            <a:r>
              <a:rPr lang="en-US" sz="900">
                <a:hlinkClick r:id="rId8" tooltip="https://commons.wikimedia.org/wiki/File:EpicEarth-Globespin-tilt-23.4.gif"/>
              </a:rPr>
              <a:t>This Photo</a:t>
            </a:r>
            <a:r>
              <a:rPr lang="en-US" sz="900"/>
              <a:t> by Unknown Author is licensed under </a:t>
            </a:r>
            <a:r>
              <a:rPr lang="en-US" sz="900">
                <a:hlinkClick r:id="rId9" tooltip="https://creativecommons.org/licenses/by-sa/3.0/"/>
              </a:rPr>
              <a:t>CC BY-SA</a:t>
            </a:r>
            <a:endParaRPr lang="en-US" sz="900"/>
          </a:p>
        </p:txBody>
      </p:sp>
      <p:pic>
        <p:nvPicPr>
          <p:cNvPr id="36" name="Picture 35">
            <a:extLst>
              <a:ext uri="{FF2B5EF4-FFF2-40B4-BE49-F238E27FC236}">
                <a16:creationId xmlns:a16="http://schemas.microsoft.com/office/drawing/2014/main" id="{3913D609-BB41-4252-8DF2-693E0A709415}"/>
              </a:ext>
            </a:extLst>
          </p:cNvPr>
          <p:cNvPicPr>
            <a:picLocks noChangeAspect="1"/>
          </p:cNvPicPr>
          <p:nvPr/>
        </p:nvPicPr>
        <p:blipFill>
          <a:blip r:embed="rId10" cstate="hq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324684" y="2362168"/>
            <a:ext cx="1920926" cy="1752845"/>
          </a:xfrm>
          <a:prstGeom prst="rect">
            <a:avLst/>
          </a:prstGeom>
        </p:spPr>
      </p:pic>
      <p:pic>
        <p:nvPicPr>
          <p:cNvPr id="38" name="Picture 37">
            <a:extLst>
              <a:ext uri="{FF2B5EF4-FFF2-40B4-BE49-F238E27FC236}">
                <a16:creationId xmlns:a16="http://schemas.microsoft.com/office/drawing/2014/main" id="{6F219197-8B5A-4ACE-BF5A-BE624F6849A0}"/>
              </a:ext>
            </a:extLst>
          </p:cNvPr>
          <p:cNvPicPr>
            <a:picLocks noChangeAspect="1"/>
          </p:cNvPicPr>
          <p:nvPr/>
        </p:nvPicPr>
        <p:blipFill>
          <a:blip r:embed="rId12" cstate="hq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0283050" y="2308005"/>
            <a:ext cx="1001626" cy="1752845"/>
          </a:xfrm>
          <a:prstGeom prst="rect">
            <a:avLst/>
          </a:prstGeom>
        </p:spPr>
      </p:pic>
      <p:sp>
        <p:nvSpPr>
          <p:cNvPr id="4" name="Slide Number Placeholder 3"/>
          <p:cNvSpPr>
            <a:spLocks noGrp="1"/>
          </p:cNvSpPr>
          <p:nvPr>
            <p:ph type="sldNum" sz="quarter" idx="12"/>
          </p:nvPr>
        </p:nvSpPr>
        <p:spPr/>
        <p:txBody>
          <a:bodyPr/>
          <a:lstStyle/>
          <a:p>
            <a:fld id="{C20305CC-BB67-4FD5-BFBC-0E20DEB7A478}" type="slidenum">
              <a:rPr lang="en-US" smtClean="0"/>
              <a:t>5</a:t>
            </a:fld>
            <a:endParaRPr lang="en-US"/>
          </a:p>
        </p:txBody>
      </p:sp>
    </p:spTree>
    <p:extLst>
      <p:ext uri="{BB962C8B-B14F-4D97-AF65-F5344CB8AC3E}">
        <p14:creationId xmlns:p14="http://schemas.microsoft.com/office/powerpoint/2010/main" val="1898869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ow To Create A Graphic Design Resume To Get Your Dream Job"/>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4905" y="3394881"/>
            <a:ext cx="3726180" cy="2235708"/>
          </a:xfrm>
          <a:prstGeom prst="rect">
            <a:avLst/>
          </a:prstGeom>
        </p:spPr>
      </p:pic>
      <p:sp>
        <p:nvSpPr>
          <p:cNvPr id="2" name="Title 1"/>
          <p:cNvSpPr>
            <a:spLocks noGrp="1"/>
          </p:cNvSpPr>
          <p:nvPr>
            <p:ph type="title"/>
          </p:nvPr>
        </p:nvSpPr>
        <p:spPr/>
        <p:txBody>
          <a:bodyPr/>
          <a:lstStyle/>
          <a:p>
            <a:r>
              <a:rPr lang="en-US" dirty="0"/>
              <a:t>Common Examples of NLP in the World</a:t>
            </a:r>
          </a:p>
        </p:txBody>
      </p:sp>
      <p:sp>
        <p:nvSpPr>
          <p:cNvPr id="3" name="Content Placeholder 2"/>
          <p:cNvSpPr>
            <a:spLocks noGrp="1"/>
          </p:cNvSpPr>
          <p:nvPr>
            <p:ph idx="1"/>
          </p:nvPr>
        </p:nvSpPr>
        <p:spPr/>
        <p:txBody>
          <a:bodyPr/>
          <a:lstStyle/>
          <a:p>
            <a:r>
              <a:rPr lang="en-US" dirty="0"/>
              <a:t>Spam detection</a:t>
            </a:r>
          </a:p>
          <a:p>
            <a:r>
              <a:rPr lang="en-US" dirty="0"/>
              <a:t>Alexa/Siri/Google Assistant</a:t>
            </a:r>
          </a:p>
          <a:p>
            <a:r>
              <a:rPr lang="en-US" dirty="0"/>
              <a:t>Spell check</a:t>
            </a:r>
          </a:p>
          <a:p>
            <a:r>
              <a:rPr lang="en-US" dirty="0"/>
              <a:t>Internet searching autofill and prediction</a:t>
            </a:r>
          </a:p>
          <a:p>
            <a:r>
              <a:rPr lang="en-US" dirty="0"/>
              <a:t>Social media monitoring</a:t>
            </a:r>
          </a:p>
          <a:p>
            <a:r>
              <a:rPr lang="en-US" dirty="0"/>
              <a:t>Chat bots</a:t>
            </a:r>
          </a:p>
          <a:p>
            <a:r>
              <a:rPr lang="en-US" dirty="0"/>
              <a:t>Language translation</a:t>
            </a:r>
          </a:p>
          <a:p>
            <a:r>
              <a:rPr lang="en-US" dirty="0"/>
              <a:t>Predictive language modeling</a:t>
            </a:r>
          </a:p>
        </p:txBody>
      </p:sp>
      <p:sp>
        <p:nvSpPr>
          <p:cNvPr id="5" name="Slide Number Placeholder 4"/>
          <p:cNvSpPr>
            <a:spLocks noGrp="1"/>
          </p:cNvSpPr>
          <p:nvPr>
            <p:ph type="sldNum" sz="quarter" idx="12"/>
          </p:nvPr>
        </p:nvSpPr>
        <p:spPr/>
        <p:txBody>
          <a:bodyPr/>
          <a:lstStyle/>
          <a:p>
            <a:fld id="{B158FB27-A73B-4570-9B57-347D63FFCC39}" type="slidenum">
              <a:rPr lang="en-US" smtClean="0"/>
              <a:t>6</a:t>
            </a:fld>
            <a:endParaRPr lang="en-US"/>
          </a:p>
        </p:txBody>
      </p:sp>
      <p:pic>
        <p:nvPicPr>
          <p:cNvPr id="7" name="Picture 6" descr="File:Email Shiny Ico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7770" y="1179002"/>
            <a:ext cx="2245724" cy="2245724"/>
          </a:xfrm>
          <a:prstGeom prst="rect">
            <a:avLst/>
          </a:prstGeom>
        </p:spPr>
      </p:pic>
      <p:pic>
        <p:nvPicPr>
          <p:cNvPr id="8" name="Picture 7" descr="NEXUS project – Virtual Assistant for Police officers | Dimstudi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9593" y="3441691"/>
            <a:ext cx="2922078" cy="2185851"/>
          </a:xfrm>
          <a:prstGeom prst="rect">
            <a:avLst/>
          </a:prstGeom>
        </p:spPr>
      </p:pic>
      <p:pic>
        <p:nvPicPr>
          <p:cNvPr id="10" name="Picture 9" descr="Effective Searching Strategies - Prehospital Research Support Sit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2738" y="1713282"/>
            <a:ext cx="3295338" cy="1647669"/>
          </a:xfrm>
          <a:prstGeom prst="rect">
            <a:avLst/>
          </a:prstGeom>
        </p:spPr>
      </p:pic>
      <p:pic>
        <p:nvPicPr>
          <p:cNvPr id="11" name="Picture 10" descr="Social Media PNG Transparent Images | PNG Al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4306" y="3797675"/>
            <a:ext cx="2263388" cy="1533834"/>
          </a:xfrm>
          <a:prstGeom prst="rect">
            <a:avLst/>
          </a:prstGeom>
        </p:spPr>
      </p:pic>
      <p:pic>
        <p:nvPicPr>
          <p:cNvPr id="12" name="Picture 11" descr="Chatbots on Mobiles will Reach 2 Billion Apps by 2021 | Transmedia Newswir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6223" y="5752443"/>
            <a:ext cx="2046623" cy="1028428"/>
          </a:xfrm>
          <a:prstGeom prst="rect">
            <a:avLst/>
          </a:prstGeom>
        </p:spPr>
      </p:pic>
      <p:pic>
        <p:nvPicPr>
          <p:cNvPr id="13" name="Picture 12" descr="Sitene Bayraklı Google Translate Ekle ~ Meftun Mede Blogge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77679" y="5405819"/>
            <a:ext cx="1522911" cy="1404383"/>
          </a:xfrm>
          <a:prstGeom prst="rect">
            <a:avLst/>
          </a:prstGeom>
        </p:spPr>
      </p:pic>
    </p:spTree>
    <p:extLst>
      <p:ext uri="{BB962C8B-B14F-4D97-AF65-F5344CB8AC3E}">
        <p14:creationId xmlns:p14="http://schemas.microsoft.com/office/powerpoint/2010/main" val="1113429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NLP Definition</a:t>
            </a:r>
          </a:p>
        </p:txBody>
      </p:sp>
      <p:sp>
        <p:nvSpPr>
          <p:cNvPr id="3" name="Content Placeholder 2"/>
          <p:cNvSpPr>
            <a:spLocks noGrp="1"/>
          </p:cNvSpPr>
          <p:nvPr>
            <p:ph idx="1"/>
          </p:nvPr>
        </p:nvSpPr>
        <p:spPr/>
        <p:txBody>
          <a:bodyPr>
            <a:normAutofit/>
          </a:bodyPr>
          <a:lstStyle/>
          <a:p>
            <a:r>
              <a:rPr lang="en-US" sz="3600" dirty="0"/>
              <a:t>Natural language processing is computing over human language.</a:t>
            </a:r>
          </a:p>
        </p:txBody>
      </p:sp>
      <p:sp>
        <p:nvSpPr>
          <p:cNvPr id="5" name="Slide Number Placeholder 4"/>
          <p:cNvSpPr>
            <a:spLocks noGrp="1"/>
          </p:cNvSpPr>
          <p:nvPr>
            <p:ph type="sldNum" sz="quarter" idx="12"/>
          </p:nvPr>
        </p:nvSpPr>
        <p:spPr/>
        <p:txBody>
          <a:bodyPr/>
          <a:lstStyle/>
          <a:p>
            <a:fld id="{B158FB27-A73B-4570-9B57-347D63FFCC39}" type="slidenum">
              <a:rPr lang="en-US" smtClean="0"/>
              <a:t>7</a:t>
            </a:fld>
            <a:endParaRPr lang="en-US"/>
          </a:p>
        </p:txBody>
      </p:sp>
      <p:pic>
        <p:nvPicPr>
          <p:cNvPr id="7" name="Picture 6" descr="What Are The Benefits of Learning a Second Langu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5296" y="3125892"/>
            <a:ext cx="3473615" cy="2903974"/>
          </a:xfrm>
          <a:prstGeom prst="rect">
            <a:avLst/>
          </a:prstGeom>
        </p:spPr>
      </p:pic>
      <p:pic>
        <p:nvPicPr>
          <p:cNvPr id="8" name="Picture 7" descr="RANDUMB THOUGHTS: June 20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178" y="3125892"/>
            <a:ext cx="2385682" cy="2385682"/>
          </a:xfrm>
          <a:prstGeom prst="rect">
            <a:avLst/>
          </a:prstGeom>
        </p:spPr>
      </p:pic>
    </p:spTree>
    <p:extLst>
      <p:ext uri="{BB962C8B-B14F-4D97-AF65-F5344CB8AC3E}">
        <p14:creationId xmlns:p14="http://schemas.microsoft.com/office/powerpoint/2010/main" val="4141087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973" y="257658"/>
            <a:ext cx="11545957" cy="1355102"/>
          </a:xfrm>
        </p:spPr>
        <p:txBody>
          <a:bodyPr anchor="t">
            <a:normAutofit/>
          </a:bodyPr>
          <a:lstStyle/>
          <a:p>
            <a:pPr algn="l"/>
            <a:r>
              <a:rPr lang="en-US" sz="4400" dirty="0"/>
              <a:t>Characterization of Anonymous Physician Perspectives on COVID-19 Using Social Media Data</a:t>
            </a:r>
          </a:p>
        </p:txBody>
      </p:sp>
      <p:sp>
        <p:nvSpPr>
          <p:cNvPr id="5" name="TextBox 4"/>
          <p:cNvSpPr txBox="1"/>
          <p:nvPr/>
        </p:nvSpPr>
        <p:spPr>
          <a:xfrm>
            <a:off x="701697" y="6102527"/>
            <a:ext cx="8611437" cy="861774"/>
          </a:xfrm>
          <a:prstGeom prst="rect">
            <a:avLst/>
          </a:prstGeom>
          <a:noFill/>
        </p:spPr>
        <p:txBody>
          <a:bodyPr wrap="square" rtlCol="0">
            <a:spAutoFit/>
          </a:bodyPr>
          <a:lstStyle/>
          <a:p>
            <a:r>
              <a:rPr lang="en-US" sz="1200" dirty="0"/>
              <a:t>Sullivan KJ, Burden M, Keniston A, Banda JM, Hunter LE. Characterization of Anonymous Physician Perspectives on COVID-19 Using Social Media Data. In: </a:t>
            </a:r>
            <a:r>
              <a:rPr lang="en-US" sz="1200" i="1" dirty="0"/>
              <a:t>Biocomputing 2021</a:t>
            </a:r>
            <a:r>
              <a:rPr lang="en-US" sz="1200" dirty="0"/>
              <a:t>. WORLD SCIENTIFIC; 2020:95-106. doi:10.1142/9789811232701_0010</a:t>
            </a:r>
          </a:p>
          <a:p>
            <a:r>
              <a:rPr lang="en-US" sz="1200" dirty="0">
                <a:hlinkClick r:id="rId3"/>
              </a:rPr>
              <a:t>https://www.worldscientific.com/doi/abs/10.1142/9789811232701_0010</a:t>
            </a:r>
            <a:r>
              <a:rPr lang="en-US" sz="1200" dirty="0"/>
              <a:t>  </a:t>
            </a:r>
            <a:endParaRPr lang="en-US" sz="800" dirty="0"/>
          </a:p>
          <a:p>
            <a:endParaRPr lang="en-US" sz="1200" dirty="0"/>
          </a:p>
        </p:txBody>
      </p:sp>
      <p:graphicFrame>
        <p:nvGraphicFramePr>
          <p:cNvPr id="10" name="Content Placeholder 6">
            <a:extLst>
              <a:ext uri="{FF2B5EF4-FFF2-40B4-BE49-F238E27FC236}">
                <a16:creationId xmlns:a16="http://schemas.microsoft.com/office/drawing/2014/main" id="{882A5A7F-DB51-454D-9CF9-25296615FEC9}"/>
              </a:ext>
            </a:extLst>
          </p:cNvPr>
          <p:cNvGraphicFramePr>
            <a:graphicFrameLocks/>
          </p:cNvGraphicFramePr>
          <p:nvPr>
            <p:extLst>
              <p:ext uri="{D42A27DB-BD31-4B8C-83A1-F6EECF244321}">
                <p14:modId xmlns:p14="http://schemas.microsoft.com/office/powerpoint/2010/main" val="3455915009"/>
              </p:ext>
            </p:extLst>
          </p:nvPr>
        </p:nvGraphicFramePr>
        <p:xfrm>
          <a:off x="9108236" y="1612760"/>
          <a:ext cx="2528305" cy="4920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7207322F-69BD-4E5D-8F5C-5A275246823E}"/>
              </a:ext>
            </a:extLst>
          </p:cNvPr>
          <p:cNvSpPr txBox="1"/>
          <p:nvPr/>
        </p:nvSpPr>
        <p:spPr>
          <a:xfrm>
            <a:off x="701697" y="1612760"/>
            <a:ext cx="8406539" cy="3836948"/>
          </a:xfrm>
          <a:prstGeom prst="rect">
            <a:avLst/>
          </a:prstGeom>
          <a:noFill/>
        </p:spPr>
        <p:txBody>
          <a:bodyPr wrap="square" rtlCol="0">
            <a:spAutoFit/>
          </a:bodyPr>
          <a:lstStyle/>
          <a:p>
            <a:pPr marL="285750" indent="-285750">
              <a:buFont typeface="Arial" panose="020B0604020202020204" pitchFamily="34" charset="0"/>
              <a:buChar char="•"/>
            </a:pPr>
            <a:r>
              <a:rPr lang="en-US" sz="2000" dirty="0"/>
              <a:t>Understanding the physician perspective may help identify opportunities for improvement</a:t>
            </a:r>
          </a:p>
          <a:p>
            <a:endParaRPr lang="en-US" sz="500" dirty="0"/>
          </a:p>
          <a:p>
            <a:pPr marL="285750" indent="-285750">
              <a:buFont typeface="Arial" panose="020B0604020202020204" pitchFamily="34" charset="0"/>
              <a:buChar char="•"/>
            </a:pPr>
            <a:r>
              <a:rPr lang="en-US" sz="2000" dirty="0"/>
              <a:t>Insight into impact of COVID-19 with regard to:</a:t>
            </a:r>
          </a:p>
          <a:p>
            <a:pPr marL="742950" lvl="1" indent="-285750">
              <a:buFont typeface="Arial" panose="020B0604020202020204" pitchFamily="34" charset="0"/>
              <a:buChar char="•"/>
            </a:pPr>
            <a:r>
              <a:rPr lang="en-US" sz="2000" dirty="0"/>
              <a:t>Frontline healthcare workers</a:t>
            </a:r>
          </a:p>
          <a:p>
            <a:pPr marL="742950" lvl="1" indent="-285750">
              <a:buFont typeface="Arial" panose="020B0604020202020204" pitchFamily="34" charset="0"/>
              <a:buChar char="•"/>
            </a:pPr>
            <a:r>
              <a:rPr lang="en-US" sz="2000" dirty="0"/>
              <a:t>Patients</a:t>
            </a:r>
          </a:p>
          <a:p>
            <a:pPr marL="742950" lvl="1" indent="-285750">
              <a:buFont typeface="Arial" panose="020B0604020202020204" pitchFamily="34" charset="0"/>
              <a:buChar char="•"/>
            </a:pPr>
            <a:r>
              <a:rPr lang="en-US" sz="2000" dirty="0"/>
              <a:t>Public</a:t>
            </a:r>
            <a:r>
              <a:rPr lang="en-US" sz="2000" baseline="30000" dirty="0"/>
              <a:t>1-4</a:t>
            </a:r>
            <a:r>
              <a:rPr lang="en-US" sz="2000" dirty="0"/>
              <a:t> </a:t>
            </a:r>
          </a:p>
          <a:p>
            <a:pPr marL="285750" indent="-285750">
              <a:buFont typeface="Arial" panose="020B0604020202020204" pitchFamily="34" charset="0"/>
              <a:buChar char="•"/>
            </a:pPr>
            <a:endParaRPr lang="en-US" sz="500" dirty="0"/>
          </a:p>
          <a:p>
            <a:pPr marL="285750" indent="-285750">
              <a:buFont typeface="Arial" panose="020B0604020202020204" pitchFamily="34" charset="0"/>
              <a:buChar char="•"/>
            </a:pPr>
            <a:r>
              <a:rPr lang="en-US" sz="2000" dirty="0"/>
              <a:t>Social media has become a valuable resource for evaluating current public discourse and sentiments and is increasingly being used in the healthcare arena</a:t>
            </a:r>
            <a:r>
              <a:rPr lang="en-US" sz="2000" baseline="30000" dirty="0"/>
              <a:t>5-7</a:t>
            </a:r>
          </a:p>
          <a:p>
            <a:endParaRPr lang="en-US" sz="2000" baseline="30000" dirty="0"/>
          </a:p>
          <a:p>
            <a:pPr marL="285750" indent="-285750">
              <a:buFont typeface="Arial" panose="020B0604020202020204" pitchFamily="34" charset="0"/>
              <a:buChar char="•"/>
            </a:pPr>
            <a:r>
              <a:rPr lang="en-US" sz="2000" i="1" u="sng" dirty="0"/>
              <a:t>Objective:</a:t>
            </a:r>
            <a:r>
              <a:rPr lang="en-US" sz="2000" dirty="0"/>
              <a:t> Analyze topics and sentiments of COVID-19 physician tweets and compare them to a broader baseline of COVID-19 related tweets.</a:t>
            </a:r>
          </a:p>
        </p:txBody>
      </p:sp>
      <p:sp>
        <p:nvSpPr>
          <p:cNvPr id="3" name="Slide Number Placeholder 2"/>
          <p:cNvSpPr>
            <a:spLocks noGrp="1"/>
          </p:cNvSpPr>
          <p:nvPr>
            <p:ph type="sldNum" sz="quarter" idx="12"/>
          </p:nvPr>
        </p:nvSpPr>
        <p:spPr>
          <a:xfrm>
            <a:off x="9204960" y="6350852"/>
            <a:ext cx="2743200" cy="365125"/>
          </a:xfrm>
        </p:spPr>
        <p:txBody>
          <a:bodyPr/>
          <a:lstStyle/>
          <a:p>
            <a:fld id="{C20305CC-BB67-4FD5-BFBC-0E20DEB7A478}" type="slidenum">
              <a:rPr lang="en-US" smtClean="0"/>
              <a:t>8</a:t>
            </a:fld>
            <a:endParaRPr lang="en-US" dirty="0"/>
          </a:p>
        </p:txBody>
      </p:sp>
    </p:spTree>
    <p:extLst>
      <p:ext uri="{BB962C8B-B14F-4D97-AF65-F5344CB8AC3E}">
        <p14:creationId xmlns:p14="http://schemas.microsoft.com/office/powerpoint/2010/main" val="25718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74" y="73290"/>
            <a:ext cx="10515600" cy="819943"/>
          </a:xfrm>
        </p:spPr>
        <p:txBody>
          <a:bodyPr/>
          <a:lstStyle/>
          <a:p>
            <a:r>
              <a:rPr lang="en-US" dirty="0"/>
              <a:t>Methods: Data</a:t>
            </a:r>
          </a:p>
        </p:txBody>
      </p:sp>
      <p:sp>
        <p:nvSpPr>
          <p:cNvPr id="3" name="Content Placeholder 2"/>
          <p:cNvSpPr>
            <a:spLocks noGrp="1"/>
          </p:cNvSpPr>
          <p:nvPr>
            <p:ph idx="1"/>
          </p:nvPr>
        </p:nvSpPr>
        <p:spPr>
          <a:xfrm>
            <a:off x="5815321" y="1025749"/>
            <a:ext cx="5859177" cy="5177697"/>
          </a:xfrm>
        </p:spPr>
        <p:txBody>
          <a:bodyPr>
            <a:normAutofit/>
          </a:bodyPr>
          <a:lstStyle/>
          <a:p>
            <a:pPr marL="0" indent="0">
              <a:buNone/>
            </a:pPr>
            <a:r>
              <a:rPr lang="en-US" sz="2400" u="sng" dirty="0"/>
              <a:t>Comparison data: </a:t>
            </a:r>
            <a:r>
              <a:rPr lang="en-US" sz="2400" dirty="0"/>
              <a:t>larger Twitter COVID-19 discourse data</a:t>
            </a:r>
            <a:r>
              <a:rPr lang="en-US" sz="2400" baseline="30000" dirty="0"/>
              <a:t>8</a:t>
            </a:r>
          </a:p>
          <a:p>
            <a:r>
              <a:rPr lang="en-US" sz="2400" dirty="0"/>
              <a:t>513 million tweets gathered from Twitter streaming API</a:t>
            </a:r>
          </a:p>
          <a:p>
            <a:r>
              <a:rPr lang="en-US" sz="2400" dirty="0"/>
              <a:t>Maintained by researchers at Georgia State University</a:t>
            </a:r>
          </a:p>
          <a:p>
            <a:r>
              <a:rPr lang="en-US" sz="2400" dirty="0"/>
              <a:t>Removed tweets not in English, retweets, and bot tweets</a:t>
            </a:r>
          </a:p>
        </p:txBody>
      </p:sp>
      <p:sp>
        <p:nvSpPr>
          <p:cNvPr id="4" name="Footer Placeholder 3"/>
          <p:cNvSpPr>
            <a:spLocks noGrp="1"/>
          </p:cNvSpPr>
          <p:nvPr>
            <p:ph type="ftr" sz="quarter" idx="11"/>
          </p:nvPr>
        </p:nvSpPr>
        <p:spPr/>
        <p:txBody>
          <a:bodyPr/>
          <a:lstStyle/>
          <a:p>
            <a:r>
              <a:rPr lang="en-US"/>
              <a:t>Pacific Symposium on Biocomputing 2021</a:t>
            </a:r>
          </a:p>
        </p:txBody>
      </p:sp>
      <p:sp>
        <p:nvSpPr>
          <p:cNvPr id="5" name="Slide Number Placeholder 4"/>
          <p:cNvSpPr>
            <a:spLocks noGrp="1"/>
          </p:cNvSpPr>
          <p:nvPr>
            <p:ph type="sldNum" sz="quarter" idx="12"/>
          </p:nvPr>
        </p:nvSpPr>
        <p:spPr/>
        <p:txBody>
          <a:bodyPr/>
          <a:lstStyle/>
          <a:p>
            <a:fld id="{B158FB27-A73B-4570-9B57-347D63FFCC39}" type="slidenum">
              <a:rPr lang="en-US" smtClean="0"/>
              <a:t>9</a:t>
            </a:fld>
            <a:endParaRPr lang="en-US"/>
          </a:p>
        </p:txBody>
      </p:sp>
      <p:graphicFrame>
        <p:nvGraphicFramePr>
          <p:cNvPr id="8" name="Diagram 7"/>
          <p:cNvGraphicFramePr/>
          <p:nvPr/>
        </p:nvGraphicFramePr>
        <p:xfrm>
          <a:off x="318505" y="893233"/>
          <a:ext cx="5496816" cy="586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236823" y="959966"/>
            <a:ext cx="5016591" cy="1015663"/>
          </a:xfrm>
          <a:prstGeom prst="rect">
            <a:avLst/>
          </a:prstGeom>
          <a:noFill/>
        </p:spPr>
        <p:txBody>
          <a:bodyPr wrap="square" rtlCol="0">
            <a:spAutoFit/>
          </a:bodyPr>
          <a:lstStyle/>
          <a:p>
            <a:pPr marL="91440" lvl="1" algn="ctr"/>
            <a:r>
              <a:rPr lang="en-US" sz="2400" u="sng" dirty="0"/>
              <a:t>Data scraped from specific Twitter user account:</a:t>
            </a:r>
            <a:r>
              <a:rPr lang="en-US" sz="2400" dirty="0"/>
              <a:t> @COVID19Docs </a:t>
            </a:r>
          </a:p>
          <a:p>
            <a:pPr marL="91440" lvl="1" algn="ctr"/>
            <a:r>
              <a:rPr lang="en-US" sz="1200" dirty="0"/>
              <a:t>(</a:t>
            </a:r>
            <a:r>
              <a:rPr lang="en-US" sz="1200" dirty="0">
                <a:hlinkClick r:id="rId8"/>
              </a:rPr>
              <a:t>https://twitter.com/Covid19Docs</a:t>
            </a:r>
            <a:r>
              <a:rPr lang="en-US" sz="1200" dirty="0"/>
              <a:t>) </a:t>
            </a:r>
          </a:p>
        </p:txBody>
      </p:sp>
      <p:cxnSp>
        <p:nvCxnSpPr>
          <p:cNvPr id="11" name="Straight Connector 10"/>
          <p:cNvCxnSpPr/>
          <p:nvPr/>
        </p:nvCxnSpPr>
        <p:spPr>
          <a:xfrm>
            <a:off x="5466665" y="1111753"/>
            <a:ext cx="13157" cy="5244597"/>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150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TotalTime>
  <Words>3372</Words>
  <Application>Microsoft Office PowerPoint</Application>
  <PresentationFormat>Widescreen</PresentationFormat>
  <Paragraphs>283</Paragraphs>
  <Slides>21</Slides>
  <Notes>18</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8" baseType="lpstr">
      <vt:lpstr>Arial</vt:lpstr>
      <vt:lpstr>Calibri</vt:lpstr>
      <vt:lpstr>Calibri Light</vt:lpstr>
      <vt:lpstr>Chirp Display</vt:lpstr>
      <vt:lpstr>Times New Roman</vt:lpstr>
      <vt:lpstr>Office Theme</vt:lpstr>
      <vt:lpstr>Document</vt:lpstr>
      <vt:lpstr>Twitter for Natural Language Processing</vt:lpstr>
      <vt:lpstr>Agenda:</vt:lpstr>
      <vt:lpstr>Accessing the Twitter API</vt:lpstr>
      <vt:lpstr>Twitter Data</vt:lpstr>
      <vt:lpstr>Twitter Data</vt:lpstr>
      <vt:lpstr>Common Examples of NLP in the World</vt:lpstr>
      <vt:lpstr>NLP Definition</vt:lpstr>
      <vt:lpstr>Characterization of Anonymous Physician Perspectives on COVID-19 Using Social Media Data</vt:lpstr>
      <vt:lpstr>Methods: Data</vt:lpstr>
      <vt:lpstr>Methods: Analysis</vt:lpstr>
      <vt:lpstr>Methods: Analysis</vt:lpstr>
      <vt:lpstr>Results: N-Gram Frequency</vt:lpstr>
      <vt:lpstr>Results: Frequency of Specific Topics</vt:lpstr>
      <vt:lpstr>Results: NRC Emotions and Sentiments</vt:lpstr>
      <vt:lpstr>Results: VADER Sentiments Over Time</vt:lpstr>
      <vt:lpstr>Results: VADER Sentiments for Specific Topics </vt:lpstr>
      <vt:lpstr>Discussion</vt:lpstr>
      <vt:lpstr>Discussion</vt:lpstr>
      <vt:lpstr>Resources</vt:lpstr>
      <vt:lpstr>Questions?</vt:lpstr>
      <vt:lpstr>Twitter’s Academic Research Product Track: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Language Processing Using Twitter</dc:title>
  <dc:creator>Katie Sullivan</dc:creator>
  <cp:lastModifiedBy>Carroll, Heather</cp:lastModifiedBy>
  <cp:revision>74</cp:revision>
  <dcterms:created xsi:type="dcterms:W3CDTF">2021-05-08T21:32:35Z</dcterms:created>
  <dcterms:modified xsi:type="dcterms:W3CDTF">2021-09-30T17:08:36Z</dcterms:modified>
</cp:coreProperties>
</file>